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32"/>
  </p:notesMasterIdLst>
  <p:handoutMasterIdLst>
    <p:handoutMasterId r:id="rId33"/>
  </p:handoutMasterIdLst>
  <p:sldIdLst>
    <p:sldId id="324" r:id="rId2"/>
    <p:sldId id="262" r:id="rId3"/>
    <p:sldId id="272" r:id="rId4"/>
    <p:sldId id="319" r:id="rId5"/>
    <p:sldId id="316" r:id="rId6"/>
    <p:sldId id="314" r:id="rId7"/>
    <p:sldId id="271" r:id="rId8"/>
    <p:sldId id="287" r:id="rId9"/>
    <p:sldId id="308" r:id="rId10"/>
    <p:sldId id="309" r:id="rId11"/>
    <p:sldId id="325" r:id="rId12"/>
    <p:sldId id="294" r:id="rId13"/>
    <p:sldId id="326" r:id="rId14"/>
    <p:sldId id="327" r:id="rId15"/>
    <p:sldId id="328" r:id="rId16"/>
    <p:sldId id="329" r:id="rId17"/>
    <p:sldId id="297" r:id="rId18"/>
    <p:sldId id="330" r:id="rId19"/>
    <p:sldId id="331" r:id="rId20"/>
    <p:sldId id="332" r:id="rId21"/>
    <p:sldId id="333" r:id="rId22"/>
    <p:sldId id="278" r:id="rId23"/>
    <p:sldId id="334" r:id="rId24"/>
    <p:sldId id="289" r:id="rId25"/>
    <p:sldId id="335" r:id="rId26"/>
    <p:sldId id="301" r:id="rId27"/>
    <p:sldId id="336" r:id="rId28"/>
    <p:sldId id="315" r:id="rId29"/>
    <p:sldId id="323" r:id="rId30"/>
    <p:sldId id="306"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F5D"/>
    <a:srgbClr val="FF6600"/>
    <a:srgbClr val="66FF33"/>
    <a:srgbClr val="19C3FF"/>
    <a:srgbClr val="97FFFF"/>
    <a:srgbClr val="33CCFF"/>
    <a:srgbClr val="66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4" autoAdjust="0"/>
    <p:restoredTop sz="74539" autoAdjust="0"/>
  </p:normalViewPr>
  <p:slideViewPr>
    <p:cSldViewPr>
      <p:cViewPr varScale="1">
        <p:scale>
          <a:sx n="85" d="100"/>
          <a:sy n="85" d="100"/>
        </p:scale>
        <p:origin x="24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defRPr sz="1300">
                <a:latin typeface="Arial" charset="0"/>
              </a:defRPr>
            </a:lvl1pPr>
          </a:lstStyle>
          <a:p>
            <a:pPr>
              <a:defRPr/>
            </a:pPr>
            <a:endParaRPr lang="en-US"/>
          </a:p>
        </p:txBody>
      </p:sp>
      <p:sp>
        <p:nvSpPr>
          <p:cNvPr id="78851"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a:defRPr sz="1300">
                <a:latin typeface="Arial" charset="0"/>
              </a:defRPr>
            </a:lvl1pPr>
          </a:lstStyle>
          <a:p>
            <a:pPr>
              <a:defRPr/>
            </a:pPr>
            <a:endParaRPr lang="en-US"/>
          </a:p>
        </p:txBody>
      </p:sp>
      <p:sp>
        <p:nvSpPr>
          <p:cNvPr id="78852"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defRPr sz="1300">
                <a:latin typeface="Arial" charset="0"/>
              </a:defRPr>
            </a:lvl1pPr>
          </a:lstStyle>
          <a:p>
            <a:pPr>
              <a:defRPr/>
            </a:pPr>
            <a:endParaRPr lang="en-US"/>
          </a:p>
        </p:txBody>
      </p:sp>
      <p:sp>
        <p:nvSpPr>
          <p:cNvPr id="78853"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a:defRPr sz="1300">
                <a:latin typeface="Arial" charset="0"/>
              </a:defRPr>
            </a:lvl1pPr>
          </a:lstStyle>
          <a:p>
            <a:pPr>
              <a:defRPr/>
            </a:pPr>
            <a:fld id="{994DC88F-F151-4B27-975D-67555E9B4FA9}" type="slidenum">
              <a:rPr lang="en-US"/>
              <a:pPr>
                <a:defRPr/>
              </a:pPr>
              <a:t>‹#›</a:t>
            </a:fld>
            <a:endParaRPr lang="en-US"/>
          </a:p>
        </p:txBody>
      </p:sp>
    </p:spTree>
    <p:extLst>
      <p:ext uri="{BB962C8B-B14F-4D97-AF65-F5344CB8AC3E}">
        <p14:creationId xmlns:p14="http://schemas.microsoft.com/office/powerpoint/2010/main" val="2659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defRPr sz="13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a:defRPr sz="13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defRPr sz="13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a:defRPr sz="1300">
                <a:latin typeface="Arial" charset="0"/>
              </a:defRPr>
            </a:lvl1pPr>
          </a:lstStyle>
          <a:p>
            <a:pPr>
              <a:defRPr/>
            </a:pPr>
            <a:fld id="{C106AC18-BC19-47CF-8FD0-292462E48451}" type="slidenum">
              <a:rPr lang="en-US"/>
              <a:pPr>
                <a:defRPr/>
              </a:pPr>
              <a:t>‹#›</a:t>
            </a:fld>
            <a:endParaRPr lang="en-US"/>
          </a:p>
        </p:txBody>
      </p:sp>
    </p:spTree>
    <p:extLst>
      <p:ext uri="{BB962C8B-B14F-4D97-AF65-F5344CB8AC3E}">
        <p14:creationId xmlns:p14="http://schemas.microsoft.com/office/powerpoint/2010/main" val="269699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b="1" u="sng" dirty="0"/>
              <a:t>Talking Points:</a:t>
            </a:r>
          </a:p>
          <a:p>
            <a:pPr eaLnBrk="1" hangingPunct="1">
              <a:buFontTx/>
              <a:buChar char="•"/>
            </a:pPr>
            <a:r>
              <a:rPr lang="en-US" dirty="0"/>
              <a:t>The work you do is very important because you are critical in determining the health status of a child. Today we’re going to talk about a job that you’re very familiar with, </a:t>
            </a:r>
            <a:r>
              <a:rPr lang="en-US" b="1" dirty="0"/>
              <a:t>weighing and measuring</a:t>
            </a:r>
            <a:r>
              <a:rPr lang="en-US" dirty="0"/>
              <a:t> children.  This is a routine job that can be very difficult especially when the office is busy or chaotic.</a:t>
            </a:r>
          </a:p>
          <a:p>
            <a:pPr eaLnBrk="1" hangingPunct="1"/>
            <a:endParaRPr lang="en-US" dirty="0"/>
          </a:p>
          <a:p>
            <a:pPr eaLnBrk="1" hangingPunct="1">
              <a:buFontTx/>
              <a:buChar char="•"/>
            </a:pPr>
            <a:r>
              <a:rPr lang="en-US" dirty="0"/>
              <a:t>When you do a job over and over throughout the day, especially under time constraints, it is often natural to stop paying attention to your technique as you fall into a routine.  The purpose of this training is to help you focus back on the details so you can keep your technique sharp.</a:t>
            </a:r>
          </a:p>
          <a:p>
            <a:endParaRPr lang="en-US" dirty="0"/>
          </a:p>
        </p:txBody>
      </p:sp>
      <p:sp>
        <p:nvSpPr>
          <p:cNvPr id="40964" name="Slide Number Placeholder 3"/>
          <p:cNvSpPr>
            <a:spLocks noGrp="1"/>
          </p:cNvSpPr>
          <p:nvPr>
            <p:ph type="sldNum" sz="quarter" idx="5"/>
          </p:nvPr>
        </p:nvSpPr>
        <p:spPr>
          <a:noFill/>
        </p:spPr>
        <p:txBody>
          <a:bodyPr/>
          <a:lstStyle/>
          <a:p>
            <a:fld id="{88202AFE-5052-4E7A-B97F-65151AF9A344}" type="slidenum">
              <a:rPr lang="en-US" smtClean="0"/>
              <a:pPr/>
              <a:t>1</a:t>
            </a:fld>
            <a:endParaRPr lang="en-US"/>
          </a:p>
        </p:txBody>
      </p:sp>
    </p:spTree>
    <p:extLst>
      <p:ext uri="{BB962C8B-B14F-4D97-AF65-F5344CB8AC3E}">
        <p14:creationId xmlns:p14="http://schemas.microsoft.com/office/powerpoint/2010/main" val="138448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E0E24CB-85F9-4D71-89C3-FC4F55F6EE0D}" type="slidenum">
              <a:rPr lang="en-US" smtClean="0"/>
              <a:pPr/>
              <a:t>10</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dirty="0"/>
              <a:t>*I</a:t>
            </a:r>
            <a:r>
              <a:rPr lang="en-US" sz="1600" b="1" dirty="0">
                <a:solidFill>
                  <a:srgbClr val="1F497D"/>
                </a:solidFill>
                <a:latin typeface="Calibri" pitchFamily="34" charset="0"/>
                <a:cs typeface="Times New Roman" charset="0"/>
              </a:rPr>
              <a:t>f a child is 2 years and older and cannot stand to measure - use recumbent length, then adjust the length to be a stature measurement by subtracting 0.8 cm. This can be plotted on the CDC Growth charts 2 </a:t>
            </a:r>
            <a:r>
              <a:rPr lang="en-US" sz="1600" b="1" dirty="0">
                <a:solidFill>
                  <a:srgbClr val="1F497D"/>
                </a:solidFill>
                <a:cs typeface="Times New Roman" charset="0"/>
              </a:rPr>
              <a:t>–</a:t>
            </a:r>
            <a:r>
              <a:rPr lang="en-US" sz="1600" b="1" dirty="0">
                <a:solidFill>
                  <a:srgbClr val="1F497D"/>
                </a:solidFill>
                <a:latin typeface="Calibri" pitchFamily="34" charset="0"/>
                <a:cs typeface="Times New Roman" charset="0"/>
              </a:rPr>
              <a:t> 20 including BMI-for-age. As the child ages their growth can be tracked and this solution will work for even older children. CDC WHO growth chart training states 0.8 cm(1/4 inch). </a:t>
            </a:r>
          </a:p>
          <a:p>
            <a:pPr eaLnBrk="1" hangingPunct="1"/>
            <a:endParaRPr lang="en-US" sz="1600" b="1" dirty="0">
              <a:solidFill>
                <a:srgbClr val="1F497D"/>
              </a:solidFill>
              <a:latin typeface="Calibri" pitchFamily="34" charset="0"/>
              <a:cs typeface="Times New Roman" charset="0"/>
            </a:endParaRPr>
          </a:p>
          <a:p>
            <a:pPr eaLnBrk="1" hangingPunct="1"/>
            <a:endParaRPr lang="en-US" sz="1600" b="1" dirty="0">
              <a:solidFill>
                <a:srgbClr val="1F497D"/>
              </a:solidFill>
              <a:latin typeface="Calibri" pitchFamily="34" charset="0"/>
              <a:cs typeface="Times New Roman" charset="0"/>
            </a:endParaRPr>
          </a:p>
        </p:txBody>
      </p:sp>
    </p:spTree>
    <p:extLst>
      <p:ext uri="{BB962C8B-B14F-4D97-AF65-F5344CB8AC3E}">
        <p14:creationId xmlns:p14="http://schemas.microsoft.com/office/powerpoint/2010/main" val="225299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4E6402C-D068-4EB0-84B7-4961D1E9F45B}" type="slidenum">
              <a:rPr lang="en-US" smtClean="0"/>
              <a:pPr/>
              <a:t>11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p>
          <a:p>
            <a:pPr>
              <a:buFontTx/>
              <a:buChar char="-"/>
            </a:pPr>
            <a:endParaRPr lang="en-US"/>
          </a:p>
        </p:txBody>
      </p:sp>
    </p:spTree>
    <p:extLst>
      <p:ext uri="{BB962C8B-B14F-4D97-AF65-F5344CB8AC3E}">
        <p14:creationId xmlns:p14="http://schemas.microsoft.com/office/powerpoint/2010/main" val="316663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5023928-08F2-4BC7-A613-04DE629EAC87}" type="slidenum">
              <a:rPr lang="en-US" smtClean="0"/>
              <a:pPr/>
              <a:t>12</a:t>
            </a:fld>
            <a:endParaRPr lang="en-US"/>
          </a:p>
        </p:txBody>
      </p:sp>
      <p:sp>
        <p:nvSpPr>
          <p:cNvPr id="55299"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ln/>
        </p:spPr>
        <p:txBody>
          <a:bodyPr/>
          <a:lstStyle/>
          <a:p>
            <a:pPr marL="230726" indent="-230726" eaLnBrk="1" hangingPunct="1">
              <a:defRPr/>
            </a:pPr>
            <a:r>
              <a:rPr lang="en-US" b="1" u="sng" dirty="0">
                <a:latin typeface="Arial" pitchFamily="34" charset="0"/>
              </a:rPr>
              <a:t>Talking Points</a:t>
            </a:r>
            <a:r>
              <a:rPr lang="en-US" b="1" dirty="0">
                <a:latin typeface="Arial" pitchFamily="34" charset="0"/>
              </a:rPr>
              <a:t>:</a:t>
            </a:r>
            <a:endParaRPr lang="en-US" b="1" u="sng" dirty="0">
              <a:latin typeface="Arial" pitchFamily="34" charset="0"/>
            </a:endParaRPr>
          </a:p>
          <a:p>
            <a:pPr marL="230726" indent="-230726" eaLnBrk="1" hangingPunct="1">
              <a:defRPr/>
            </a:pPr>
            <a:r>
              <a:rPr lang="en-US" dirty="0">
                <a:latin typeface="Arial" pitchFamily="34" charset="0"/>
              </a:rPr>
              <a:t>Here are some tips to successfully measure an infant:</a:t>
            </a:r>
          </a:p>
          <a:p>
            <a:pPr marL="230726" indent="-230726" eaLnBrk="1" hangingPunct="1">
              <a:defRPr/>
            </a:pPr>
            <a:endParaRPr lang="en-US" dirty="0">
              <a:latin typeface="Arial" pitchFamily="34" charset="0"/>
            </a:endParaRPr>
          </a:p>
          <a:p>
            <a:pPr marL="230726" indent="-230726" eaLnBrk="1" hangingPunct="1">
              <a:buFontTx/>
              <a:buAutoNum type="arabicPeriod"/>
              <a:defRPr/>
            </a:pPr>
            <a:r>
              <a:rPr lang="en-US" dirty="0">
                <a:solidFill>
                  <a:schemeClr val="tx2"/>
                </a:solidFill>
              </a:rPr>
              <a:t>Measure infant wearing only clean, dry diaper.  No shoes.</a:t>
            </a:r>
          </a:p>
          <a:p>
            <a:pPr marL="230726" indent="-230726" eaLnBrk="1" hangingPunct="1">
              <a:buFontTx/>
              <a:buAutoNum type="arabicPeriod"/>
              <a:defRPr/>
            </a:pPr>
            <a:r>
              <a:rPr lang="en-US" dirty="0">
                <a:solidFill>
                  <a:schemeClr val="tx2"/>
                </a:solidFill>
              </a:rPr>
              <a:t>Lay infant on her back.</a:t>
            </a:r>
          </a:p>
          <a:p>
            <a:pPr marL="230726" indent="-230726" eaLnBrk="1" hangingPunct="1">
              <a:buFontTx/>
              <a:buAutoNum type="arabicPeriod"/>
              <a:defRPr/>
            </a:pPr>
            <a:r>
              <a:rPr lang="en-US" dirty="0">
                <a:solidFill>
                  <a:schemeClr val="tx2"/>
                </a:solidFill>
              </a:rPr>
              <a:t>Assistant or parent holds head firmly against headboard.</a:t>
            </a:r>
          </a:p>
          <a:p>
            <a:pPr marL="230726" indent="-230726" eaLnBrk="1" hangingPunct="1">
              <a:buFontTx/>
              <a:buAutoNum type="arabicPeriod"/>
              <a:defRPr/>
            </a:pPr>
            <a:r>
              <a:rPr lang="en-US" dirty="0">
                <a:solidFill>
                  <a:schemeClr val="tx2"/>
                </a:solidFill>
              </a:rPr>
              <a:t>With one hand, hold infant knees down, straightening the hips and knees</a:t>
            </a:r>
            <a:r>
              <a:rPr lang="en-US" dirty="0"/>
              <a:t> </a:t>
            </a:r>
          </a:p>
          <a:p>
            <a:pPr marL="230726" indent="-230726" eaLnBrk="1" hangingPunct="1">
              <a:buFontTx/>
              <a:buAutoNum type="arabicPeriod"/>
              <a:defRPr/>
            </a:pPr>
            <a:r>
              <a:rPr lang="en-US" dirty="0"/>
              <a:t>W</a:t>
            </a:r>
            <a:r>
              <a:rPr lang="en-US" dirty="0">
                <a:solidFill>
                  <a:schemeClr val="tx2"/>
                </a:solidFill>
              </a:rPr>
              <a:t>ith the other hand, move the footboard until it is resting firmly against infant heels. Toes point directly up.</a:t>
            </a:r>
          </a:p>
          <a:p>
            <a:pPr marL="230726" indent="-230726" eaLnBrk="1" hangingPunct="1">
              <a:buFontTx/>
              <a:buAutoNum type="arabicPeriod"/>
              <a:defRPr/>
            </a:pPr>
            <a:r>
              <a:rPr lang="en-US" dirty="0">
                <a:solidFill>
                  <a:schemeClr val="tx2"/>
                </a:solidFill>
              </a:rPr>
              <a:t>Measure length to nearest 1/8”</a:t>
            </a:r>
          </a:p>
          <a:p>
            <a:pPr marL="230726" indent="-230726" eaLnBrk="1" hangingPunct="1">
              <a:buFontTx/>
              <a:buAutoNum type="arabicPeriod"/>
              <a:defRPr/>
            </a:pPr>
            <a:r>
              <a:rPr lang="en-US" dirty="0">
                <a:solidFill>
                  <a:schemeClr val="tx2"/>
                </a:solidFill>
              </a:rPr>
              <a:t>R</a:t>
            </a:r>
            <a:r>
              <a:rPr lang="en-US" dirty="0"/>
              <a:t>ecord measurement right away.</a:t>
            </a:r>
            <a:endParaRPr lang="en-US" dirty="0">
              <a:solidFill>
                <a:schemeClr val="tx2"/>
              </a:solidFill>
            </a:endParaRPr>
          </a:p>
          <a:p>
            <a:pPr marL="346089" indent="-346089" eaLnBrk="1" hangingPunct="1">
              <a:spcBef>
                <a:spcPct val="50000"/>
              </a:spcBef>
              <a:defRPr/>
            </a:pPr>
            <a:endParaRPr lang="en-US" dirty="0"/>
          </a:p>
          <a:p>
            <a:pPr marL="230726" indent="-230726" eaLnBrk="1" hangingPunct="1">
              <a:spcBef>
                <a:spcPct val="50000"/>
              </a:spcBef>
              <a:defRPr/>
            </a:pPr>
            <a:endParaRPr lang="en-US" dirty="0">
              <a:latin typeface="Arial" pitchFamily="34" charset="0"/>
            </a:endParaRPr>
          </a:p>
          <a:p>
            <a:pPr marL="230726" indent="-230726" eaLnBrk="1" hangingPunct="1">
              <a:defRPr/>
            </a:pPr>
            <a:endParaRPr lang="en-US" dirty="0">
              <a:solidFill>
                <a:schemeClr val="tx2"/>
              </a:solidFill>
              <a:latin typeface="Arial" pitchFamily="34" charset="0"/>
            </a:endParaRPr>
          </a:p>
          <a:p>
            <a:pPr marL="230726" indent="-230726" eaLnBrk="1" hangingPunct="1">
              <a:defRPr/>
            </a:pPr>
            <a:endParaRPr lang="en-US" dirty="0">
              <a:latin typeface="Arial" pitchFamily="34" charset="0"/>
            </a:endParaRPr>
          </a:p>
        </p:txBody>
      </p:sp>
    </p:spTree>
    <p:extLst>
      <p:ext uri="{BB962C8B-B14F-4D97-AF65-F5344CB8AC3E}">
        <p14:creationId xmlns:p14="http://schemas.microsoft.com/office/powerpoint/2010/main" val="46616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b="1" u="sng"/>
              <a:t>Talking Points</a:t>
            </a:r>
            <a:r>
              <a:rPr lang="en-US" b="1"/>
              <a:t>:</a:t>
            </a:r>
            <a:endParaRPr lang="en-US" b="1" u="sng"/>
          </a:p>
          <a:p>
            <a:r>
              <a:rPr lang="en-US">
                <a:solidFill>
                  <a:srgbClr val="FF0000"/>
                </a:solidFill>
              </a:rPr>
              <a:t>**Inappropriate methods lead to inaccurate measurements</a:t>
            </a:r>
          </a:p>
          <a:p>
            <a:endParaRPr lang="en-US"/>
          </a:p>
        </p:txBody>
      </p:sp>
      <p:sp>
        <p:nvSpPr>
          <p:cNvPr id="56324" name="Slide Number Placeholder 3"/>
          <p:cNvSpPr>
            <a:spLocks noGrp="1"/>
          </p:cNvSpPr>
          <p:nvPr>
            <p:ph type="sldNum" sz="quarter" idx="5"/>
          </p:nvPr>
        </p:nvSpPr>
        <p:spPr>
          <a:noFill/>
        </p:spPr>
        <p:txBody>
          <a:bodyPr/>
          <a:lstStyle/>
          <a:p>
            <a:fld id="{45696E6C-8DA5-4287-8855-45DA7F4F5977}" type="slidenum">
              <a:rPr lang="en-US" smtClean="0"/>
              <a:pPr/>
              <a:t>13</a:t>
            </a:fld>
            <a:endParaRPr lang="en-US"/>
          </a:p>
        </p:txBody>
      </p:sp>
    </p:spTree>
    <p:extLst>
      <p:ext uri="{BB962C8B-B14F-4D97-AF65-F5344CB8AC3E}">
        <p14:creationId xmlns:p14="http://schemas.microsoft.com/office/powerpoint/2010/main" val="312762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a:p>
        </p:txBody>
      </p:sp>
      <p:sp>
        <p:nvSpPr>
          <p:cNvPr id="57348" name="Slide Number Placeholder 3"/>
          <p:cNvSpPr>
            <a:spLocks noGrp="1"/>
          </p:cNvSpPr>
          <p:nvPr>
            <p:ph type="sldNum" sz="quarter" idx="5"/>
          </p:nvPr>
        </p:nvSpPr>
        <p:spPr>
          <a:noFill/>
        </p:spPr>
        <p:txBody>
          <a:bodyPr/>
          <a:lstStyle/>
          <a:p>
            <a:fld id="{EDF01108-BD9D-4D30-9AC9-81E4DB118805}" type="slidenum">
              <a:rPr lang="en-US" smtClean="0"/>
              <a:pPr/>
              <a:t>16</a:t>
            </a:fld>
            <a:endParaRPr lang="en-US"/>
          </a:p>
        </p:txBody>
      </p:sp>
    </p:spTree>
    <p:extLst>
      <p:ext uri="{BB962C8B-B14F-4D97-AF65-F5344CB8AC3E}">
        <p14:creationId xmlns:p14="http://schemas.microsoft.com/office/powerpoint/2010/main" val="196768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9002980-CB9C-4B2F-860B-8BEA62C0F10C}" type="slidenum">
              <a:rPr lang="en-US" smtClean="0"/>
              <a:pPr/>
              <a:t>17</a:t>
            </a:fld>
            <a:endParaRPr lang="en-US"/>
          </a:p>
        </p:txBody>
      </p:sp>
      <p:sp>
        <p:nvSpPr>
          <p:cNvPr id="58371"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ln/>
        </p:spPr>
        <p:txBody>
          <a:bodyPr/>
          <a:lstStyle/>
          <a:p>
            <a:pPr marL="230726" indent="-230726" eaLnBrk="1" hangingPunct="1">
              <a:defRPr/>
            </a:pPr>
            <a:r>
              <a:rPr lang="en-US" b="1" u="sng" dirty="0">
                <a:latin typeface="Arial" pitchFamily="34" charset="0"/>
              </a:rPr>
              <a:t>Talking Points:</a:t>
            </a:r>
          </a:p>
          <a:p>
            <a:pPr marL="519133" indent="-519133">
              <a:spcBef>
                <a:spcPct val="50000"/>
              </a:spcBef>
              <a:buClr>
                <a:schemeClr val="accent2"/>
              </a:buClr>
              <a:buFont typeface="+mj-lt"/>
              <a:buAutoNum type="arabicPeriod"/>
              <a:defRPr/>
            </a:pPr>
            <a:r>
              <a:rPr lang="en-US" dirty="0">
                <a:solidFill>
                  <a:schemeClr val="accent1">
                    <a:lumMod val="75000"/>
                  </a:schemeClr>
                </a:solidFill>
              </a:rPr>
              <a:t>Remove shoes and outer clothing (jackets, hats). </a:t>
            </a:r>
            <a:r>
              <a:rPr lang="en-US" dirty="0">
                <a:latin typeface="Arial" pitchFamily="34" charset="0"/>
              </a:rPr>
              <a:t>Shoes can add as much as 1” to the height.</a:t>
            </a:r>
          </a:p>
          <a:p>
            <a:pPr marL="519133" indent="-519133">
              <a:spcBef>
                <a:spcPct val="50000"/>
              </a:spcBef>
              <a:buClr>
                <a:schemeClr val="accent2"/>
              </a:buClr>
              <a:buFont typeface="+mj-lt"/>
              <a:buAutoNum type="arabicPeriod"/>
              <a:defRPr/>
            </a:pPr>
            <a:r>
              <a:rPr lang="en-US" dirty="0">
                <a:solidFill>
                  <a:schemeClr val="accent1">
                    <a:lumMod val="75000"/>
                  </a:schemeClr>
                </a:solidFill>
              </a:rPr>
              <a:t>Child stands on a bare, flat surface with heels slightly apart; back as straight as possible.</a:t>
            </a:r>
          </a:p>
          <a:p>
            <a:pPr marL="519133" indent="-519133">
              <a:spcBef>
                <a:spcPct val="50000"/>
              </a:spcBef>
              <a:buClr>
                <a:schemeClr val="accent2"/>
              </a:buClr>
              <a:buFont typeface="+mj-lt"/>
              <a:buAutoNum type="arabicPeriod"/>
              <a:defRPr/>
            </a:pPr>
            <a:r>
              <a:rPr lang="en-US" dirty="0">
                <a:solidFill>
                  <a:schemeClr val="accent1">
                    <a:lumMod val="75000"/>
                  </a:schemeClr>
                </a:solidFill>
              </a:rPr>
              <a:t>Heels, buttocks, head and shoulders blades touch the wall or measuring surface.</a:t>
            </a:r>
          </a:p>
          <a:p>
            <a:pPr marL="519133" indent="-519133">
              <a:spcBef>
                <a:spcPct val="50000"/>
              </a:spcBef>
              <a:buClr>
                <a:schemeClr val="accent2"/>
              </a:buClr>
              <a:buFont typeface="+mj-lt"/>
              <a:buAutoNum type="arabicPeriod"/>
              <a:defRPr/>
            </a:pPr>
            <a:r>
              <a:rPr lang="en-US" dirty="0">
                <a:solidFill>
                  <a:schemeClr val="accent1">
                    <a:lumMod val="75000"/>
                  </a:schemeClr>
                </a:solidFill>
              </a:rPr>
              <a:t>Eyes should be straight ahead, arms at side, and shoulders relaxed.</a:t>
            </a:r>
          </a:p>
          <a:p>
            <a:pPr marL="519133" indent="-519133">
              <a:spcBef>
                <a:spcPts val="1212"/>
              </a:spcBef>
              <a:buClr>
                <a:schemeClr val="accent2"/>
              </a:buClr>
              <a:buFontTx/>
              <a:buAutoNum type="arabicPeriod" startAt="5"/>
              <a:defRPr/>
            </a:pPr>
            <a:r>
              <a:rPr lang="en-US" dirty="0">
                <a:solidFill>
                  <a:schemeClr val="accent1">
                    <a:lumMod val="75000"/>
                  </a:schemeClr>
                </a:solidFill>
              </a:rPr>
              <a:t>Ask child to stand as tall as possible,  keeping heels on the ground.</a:t>
            </a:r>
          </a:p>
          <a:p>
            <a:pPr marL="519133" indent="-519133">
              <a:spcBef>
                <a:spcPts val="1212"/>
              </a:spcBef>
              <a:buClr>
                <a:schemeClr val="accent2"/>
              </a:buClr>
              <a:buFontTx/>
              <a:buAutoNum type="arabicPeriod" startAt="5"/>
              <a:defRPr/>
            </a:pPr>
            <a:r>
              <a:rPr lang="en-US" dirty="0">
                <a:solidFill>
                  <a:schemeClr val="accent1">
                    <a:lumMod val="75000"/>
                  </a:schemeClr>
                </a:solidFill>
              </a:rPr>
              <a:t>Slowly lower headboard until it touches the crown of the head firmly.</a:t>
            </a:r>
          </a:p>
          <a:p>
            <a:pPr marL="519133" indent="-519133">
              <a:spcBef>
                <a:spcPts val="1212"/>
              </a:spcBef>
              <a:buClr>
                <a:schemeClr val="accent2"/>
              </a:buClr>
              <a:buFontTx/>
              <a:buAutoNum type="arabicPeriod" startAt="5"/>
              <a:defRPr/>
            </a:pPr>
            <a:r>
              <a:rPr lang="en-US" dirty="0">
                <a:solidFill>
                  <a:schemeClr val="accent1">
                    <a:lumMod val="75000"/>
                  </a:schemeClr>
                </a:solidFill>
              </a:rPr>
              <a:t>Check the child’s position.  Measurer’s eyes are parallel with the headpiece. </a:t>
            </a:r>
          </a:p>
          <a:p>
            <a:pPr marL="519133" indent="-519133">
              <a:spcBef>
                <a:spcPts val="1212"/>
              </a:spcBef>
              <a:buClr>
                <a:schemeClr val="accent2"/>
              </a:buClr>
              <a:buFontTx/>
              <a:buAutoNum type="arabicPeriod" startAt="5"/>
              <a:defRPr/>
            </a:pPr>
            <a:r>
              <a:rPr lang="en-US" dirty="0">
                <a:solidFill>
                  <a:schemeClr val="accent1">
                    <a:lumMod val="75000"/>
                  </a:schemeClr>
                </a:solidFill>
              </a:rPr>
              <a:t>Measure length to the nearest 1/8”.</a:t>
            </a:r>
          </a:p>
          <a:p>
            <a:pPr marL="519133" indent="-519133">
              <a:spcBef>
                <a:spcPts val="1212"/>
              </a:spcBef>
              <a:buClr>
                <a:schemeClr val="accent2"/>
              </a:buClr>
              <a:buFontTx/>
              <a:buAutoNum type="arabicPeriod" startAt="5"/>
              <a:defRPr/>
            </a:pPr>
            <a:r>
              <a:rPr lang="en-US" dirty="0">
                <a:solidFill>
                  <a:schemeClr val="accent1">
                    <a:lumMod val="75000"/>
                  </a:schemeClr>
                </a:solidFill>
              </a:rPr>
              <a:t>Record measurement right away.</a:t>
            </a:r>
          </a:p>
          <a:p>
            <a:pPr marL="519133" indent="-519133">
              <a:spcBef>
                <a:spcPct val="50000"/>
              </a:spcBef>
              <a:buClr>
                <a:schemeClr val="accent2"/>
              </a:buClr>
              <a:buFont typeface="+mj-lt"/>
              <a:buAutoNum type="arabicPeriod"/>
              <a:defRPr/>
            </a:pPr>
            <a:endParaRPr lang="en-US" dirty="0">
              <a:solidFill>
                <a:schemeClr val="accent1">
                  <a:lumMod val="75000"/>
                </a:schemeClr>
              </a:solidFill>
            </a:endParaRPr>
          </a:p>
          <a:p>
            <a:pPr marL="230726" indent="-230726" eaLnBrk="1" hangingPunct="1">
              <a:buFontTx/>
              <a:buAutoNum type="arabicPeriod"/>
              <a:defRPr/>
            </a:pPr>
            <a:endParaRPr lang="en-US" dirty="0">
              <a:solidFill>
                <a:schemeClr val="tx2"/>
              </a:solidFill>
              <a:latin typeface="Arial" pitchFamily="34" charset="0"/>
            </a:endParaRPr>
          </a:p>
          <a:p>
            <a:pPr marL="230726" indent="-230726" eaLnBrk="1" hangingPunct="1">
              <a:defRPr/>
            </a:pPr>
            <a:endParaRPr lang="en-US" dirty="0">
              <a:latin typeface="Arial" pitchFamily="34" charset="0"/>
            </a:endParaRPr>
          </a:p>
        </p:txBody>
      </p:sp>
    </p:spTree>
    <p:extLst>
      <p:ext uri="{BB962C8B-B14F-4D97-AF65-F5344CB8AC3E}">
        <p14:creationId xmlns:p14="http://schemas.microsoft.com/office/powerpoint/2010/main" val="2720838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b="1" u="sng"/>
              <a:t>Talking Points</a:t>
            </a:r>
            <a:r>
              <a:rPr lang="en-US" b="1"/>
              <a:t>:</a:t>
            </a:r>
            <a:endParaRPr lang="en-US" b="1" u="sng"/>
          </a:p>
          <a:p>
            <a:r>
              <a:rPr lang="en-US">
                <a:solidFill>
                  <a:srgbClr val="FF0000"/>
                </a:solidFill>
              </a:rPr>
              <a:t>**Inappropriate methods lead to inaccurate measurements</a:t>
            </a:r>
          </a:p>
          <a:p>
            <a:endParaRPr lang="en-US"/>
          </a:p>
        </p:txBody>
      </p:sp>
      <p:sp>
        <p:nvSpPr>
          <p:cNvPr id="59396" name="Slide Number Placeholder 3"/>
          <p:cNvSpPr>
            <a:spLocks noGrp="1"/>
          </p:cNvSpPr>
          <p:nvPr>
            <p:ph type="sldNum" sz="quarter" idx="5"/>
          </p:nvPr>
        </p:nvSpPr>
        <p:spPr>
          <a:noFill/>
        </p:spPr>
        <p:txBody>
          <a:bodyPr/>
          <a:lstStyle/>
          <a:p>
            <a:fld id="{4E533360-EAB8-4AEE-AC73-7D00AFE69633}" type="slidenum">
              <a:rPr lang="en-US" smtClean="0"/>
              <a:pPr/>
              <a:t>18</a:t>
            </a:fld>
            <a:endParaRPr lang="en-US"/>
          </a:p>
        </p:txBody>
      </p:sp>
    </p:spTree>
    <p:extLst>
      <p:ext uri="{BB962C8B-B14F-4D97-AF65-F5344CB8AC3E}">
        <p14:creationId xmlns:p14="http://schemas.microsoft.com/office/powerpoint/2010/main" val="366349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7E99F92-EB15-4DAA-BFAC-6EB725AA9B6F}" type="slidenum">
              <a:rPr lang="en-US" smtClean="0"/>
              <a:pPr/>
              <a:t>19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a:t>Shoes can add as much as 1” to the height.</a:t>
            </a:r>
          </a:p>
        </p:txBody>
      </p:sp>
    </p:spTree>
    <p:extLst>
      <p:ext uri="{BB962C8B-B14F-4D97-AF65-F5344CB8AC3E}">
        <p14:creationId xmlns:p14="http://schemas.microsoft.com/office/powerpoint/2010/main" val="374899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66000B-CFE9-42A2-B2D8-ED5B438A6541}" type="slidenum">
              <a:rPr lang="en-US" smtClean="0"/>
              <a:pPr/>
              <a:t>22</a:t>
            </a:fld>
            <a:endParaRPr lang="en-US"/>
          </a:p>
        </p:txBody>
      </p:sp>
      <p:sp>
        <p:nvSpPr>
          <p:cNvPr id="61443"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ln/>
        </p:spPr>
        <p:txBody>
          <a:bodyPr/>
          <a:lstStyle/>
          <a:p>
            <a:pPr eaLnBrk="1" hangingPunct="1">
              <a:defRPr/>
            </a:pPr>
            <a:r>
              <a:rPr lang="en-US" b="1" u="sng" dirty="0">
                <a:latin typeface="Arial" pitchFamily="34" charset="0"/>
              </a:rPr>
              <a:t>Talking Points:</a:t>
            </a:r>
          </a:p>
          <a:p>
            <a:pPr eaLnBrk="1" hangingPunct="1">
              <a:defRPr/>
            </a:pPr>
            <a:endParaRPr lang="en-US" b="1" u="sng" dirty="0">
              <a:latin typeface="Arial" pitchFamily="34" charset="0"/>
            </a:endParaRPr>
          </a:p>
          <a:p>
            <a:pPr marL="230726" indent="-230726" eaLnBrk="1" hangingPunct="1">
              <a:buFontTx/>
              <a:buAutoNum type="arabicPeriod"/>
              <a:defRPr/>
            </a:pPr>
            <a:r>
              <a:rPr lang="en-US" dirty="0">
                <a:latin typeface="Arial" pitchFamily="34" charset="0"/>
              </a:rPr>
              <a:t>W</a:t>
            </a:r>
            <a:r>
              <a:rPr lang="en-US" dirty="0">
                <a:solidFill>
                  <a:schemeClr val="tx2"/>
                </a:solidFill>
              </a:rPr>
              <a:t>eigh infant wearing only light underclothing or a clean, dry diaper.</a:t>
            </a:r>
          </a:p>
          <a:p>
            <a:pPr marL="230726" indent="-230726" eaLnBrk="1" hangingPunct="1">
              <a:buFontTx/>
              <a:buAutoNum type="arabicPeriod"/>
              <a:defRPr/>
            </a:pPr>
            <a:r>
              <a:rPr lang="en-US" dirty="0">
                <a:solidFill>
                  <a:schemeClr val="tx2"/>
                </a:solidFill>
              </a:rPr>
              <a:t>Place infant in the center of the scale tray.</a:t>
            </a:r>
          </a:p>
          <a:p>
            <a:pPr marL="230726" indent="-230726" eaLnBrk="1" hangingPunct="1">
              <a:buFontTx/>
              <a:buAutoNum type="arabicPeriod"/>
              <a:defRPr/>
            </a:pPr>
            <a:r>
              <a:rPr lang="en-US" dirty="0">
                <a:solidFill>
                  <a:schemeClr val="tx2"/>
                </a:solidFill>
              </a:rPr>
              <a:t>If using a beam scale, move lower weight from the zero until marker drops below the center point.</a:t>
            </a:r>
          </a:p>
          <a:p>
            <a:pPr marL="230726" indent="-230726" eaLnBrk="1" hangingPunct="1">
              <a:buFontTx/>
              <a:buAutoNum type="arabicPeriod"/>
              <a:defRPr/>
            </a:pPr>
            <a:r>
              <a:rPr lang="en-US" dirty="0">
                <a:solidFill>
                  <a:schemeClr val="tx2"/>
                </a:solidFill>
              </a:rPr>
              <a:t>Weigh infant to nearest 10 gram or ½ oz</a:t>
            </a:r>
            <a:r>
              <a:rPr lang="en-US" b="1" dirty="0">
                <a:solidFill>
                  <a:schemeClr val="tx2"/>
                </a:solidFill>
              </a:rPr>
              <a:t> </a:t>
            </a:r>
          </a:p>
          <a:p>
            <a:pPr marL="230726" indent="-230726" eaLnBrk="1" hangingPunct="1">
              <a:buFontTx/>
              <a:buAutoNum type="arabicPeriod"/>
              <a:defRPr/>
            </a:pPr>
            <a:r>
              <a:rPr lang="en-US" dirty="0">
                <a:solidFill>
                  <a:schemeClr val="tx2"/>
                </a:solidFill>
              </a:rPr>
              <a:t>R</a:t>
            </a:r>
            <a:r>
              <a:rPr lang="en-US" dirty="0"/>
              <a:t>ecord weight right away</a:t>
            </a:r>
          </a:p>
          <a:p>
            <a:pPr marL="230726" indent="-230726" eaLnBrk="1" hangingPunct="1">
              <a:buFontTx/>
              <a:buAutoNum type="arabicPeriod"/>
              <a:defRPr/>
            </a:pPr>
            <a:r>
              <a:rPr lang="en-US" dirty="0"/>
              <a:t>If using beam balance, return upper and lower weights to zero</a:t>
            </a:r>
            <a:endParaRPr lang="en-US" dirty="0">
              <a:solidFill>
                <a:schemeClr val="tx2"/>
              </a:solidFill>
            </a:endParaRPr>
          </a:p>
        </p:txBody>
      </p:sp>
    </p:spTree>
    <p:extLst>
      <p:ext uri="{BB962C8B-B14F-4D97-AF65-F5344CB8AC3E}">
        <p14:creationId xmlns:p14="http://schemas.microsoft.com/office/powerpoint/2010/main" val="346720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E199129-9CDA-4BE8-A1CA-8CCE3E7EC454}" type="slidenum">
              <a:rPr lang="en-US" smtClean="0"/>
              <a:pPr/>
              <a:t>24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b="1" u="sng" dirty="0"/>
              <a:t>Talking Points:</a:t>
            </a:r>
            <a:endParaRPr lang="en-US" dirty="0"/>
          </a:p>
          <a:p>
            <a:pPr eaLnBrk="1" hangingPunct="1"/>
            <a:r>
              <a:rPr lang="en-US" dirty="0"/>
              <a:t>If a child is too scared or too squirmy to be weighed on his own, use this alternate weighing method. Or you may measure a child later in the appointment when they may be calmer.</a:t>
            </a:r>
          </a:p>
          <a:p>
            <a:pPr eaLnBrk="1" hangingPunct="1"/>
            <a:r>
              <a:rPr lang="en-US" b="1" dirty="0"/>
              <a:t>Practice</a:t>
            </a:r>
            <a:endParaRPr lang="en-US" b="1" u="sng" dirty="0"/>
          </a:p>
          <a:p>
            <a:r>
              <a:rPr lang="en-US" dirty="0"/>
              <a:t>Mother weighs 140 </a:t>
            </a:r>
            <a:r>
              <a:rPr lang="en-US" dirty="0" err="1"/>
              <a:t>lbs</a:t>
            </a:r>
            <a:endParaRPr lang="en-US" dirty="0"/>
          </a:p>
          <a:p>
            <a:r>
              <a:rPr lang="en-US" dirty="0"/>
              <a:t>Mother holding infant weighs 156 </a:t>
            </a:r>
            <a:r>
              <a:rPr lang="en-US" dirty="0" err="1"/>
              <a:t>lbs</a:t>
            </a:r>
            <a:endParaRPr lang="en-US" dirty="0"/>
          </a:p>
          <a:p>
            <a:endParaRPr lang="en-US" dirty="0"/>
          </a:p>
          <a:p>
            <a:r>
              <a:rPr lang="en-US" b="1" dirty="0"/>
              <a:t>What does the infant weigh?</a:t>
            </a:r>
          </a:p>
          <a:p>
            <a:pPr eaLnBrk="1" hangingPunct="1"/>
            <a:endParaRPr lang="en-US" b="1" u="sng" dirty="0"/>
          </a:p>
        </p:txBody>
      </p:sp>
    </p:spTree>
    <p:extLst>
      <p:ext uri="{BB962C8B-B14F-4D97-AF65-F5344CB8AC3E}">
        <p14:creationId xmlns:p14="http://schemas.microsoft.com/office/powerpoint/2010/main" val="294677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D85B20C-627F-4FBF-938C-7F5BBB6796EE}" type="slidenum">
              <a:rPr lang="en-US" smtClean="0"/>
              <a:pPr/>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b="1" u="sng" dirty="0"/>
              <a:t>Speaker Tips:</a:t>
            </a:r>
          </a:p>
          <a:p>
            <a:pPr eaLnBrk="1" hangingPunct="1"/>
            <a:r>
              <a:rPr lang="en-US" dirty="0"/>
              <a:t>Describe contents of training. </a:t>
            </a:r>
          </a:p>
          <a:p>
            <a:pPr eaLnBrk="1" hangingPunct="1"/>
            <a:endParaRPr lang="en-US" dirty="0"/>
          </a:p>
        </p:txBody>
      </p:sp>
    </p:spTree>
    <p:extLst>
      <p:ext uri="{BB962C8B-B14F-4D97-AF65-F5344CB8AC3E}">
        <p14:creationId xmlns:p14="http://schemas.microsoft.com/office/powerpoint/2010/main" val="448324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F458F85-0F75-4EA1-BE0F-37FF5613EEA6}" type="slidenum">
              <a:rPr lang="en-US" smtClean="0"/>
              <a:pPr/>
              <a:t>26</a:t>
            </a:fld>
            <a:endParaRPr lang="en-US"/>
          </a:p>
        </p:txBody>
      </p:sp>
      <p:sp>
        <p:nvSpPr>
          <p:cNvPr id="63491"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ln/>
        </p:spPr>
        <p:txBody>
          <a:bodyPr/>
          <a:lstStyle/>
          <a:p>
            <a:pPr eaLnBrk="1" hangingPunct="1">
              <a:defRPr/>
            </a:pPr>
            <a:r>
              <a:rPr lang="en-US" b="1" u="sng" dirty="0">
                <a:latin typeface="Arial" pitchFamily="34" charset="0"/>
              </a:rPr>
              <a:t>Talking Points:</a:t>
            </a:r>
          </a:p>
          <a:p>
            <a:pPr eaLnBrk="1" hangingPunct="1">
              <a:defRPr/>
            </a:pPr>
            <a:endParaRPr lang="en-US" b="1" u="sng" dirty="0">
              <a:latin typeface="Arial" pitchFamily="34" charset="0"/>
            </a:endParaRPr>
          </a:p>
          <a:p>
            <a:pPr eaLnBrk="1" hangingPunct="1">
              <a:defRPr/>
            </a:pPr>
            <a:r>
              <a:rPr lang="en-US" dirty="0">
                <a:latin typeface="Arial" pitchFamily="34" charset="0"/>
              </a:rPr>
              <a:t>1. R</a:t>
            </a:r>
            <a:r>
              <a:rPr lang="en-US" dirty="0">
                <a:solidFill>
                  <a:schemeClr val="tx2"/>
                </a:solidFill>
              </a:rPr>
              <a:t>emove bulky outer clothing (jackets and sweaters) and shoes, empty pockets of contents. </a:t>
            </a:r>
          </a:p>
          <a:p>
            <a:pPr marL="461452" indent="-461452" eaLnBrk="1" hangingPunct="1">
              <a:spcBef>
                <a:spcPct val="50000"/>
              </a:spcBef>
              <a:defRPr/>
            </a:pPr>
            <a:r>
              <a:rPr lang="en-US" dirty="0">
                <a:solidFill>
                  <a:schemeClr val="tx2"/>
                </a:solidFill>
                <a:latin typeface="Arial" pitchFamily="34" charset="0"/>
              </a:rPr>
              <a:t>    </a:t>
            </a:r>
            <a:r>
              <a:rPr lang="en-US" dirty="0">
                <a:solidFill>
                  <a:schemeClr val="tx2"/>
                </a:solidFill>
              </a:rPr>
              <a:t>If diaper is used, be sure it is clean and dry. </a:t>
            </a:r>
          </a:p>
          <a:p>
            <a:pPr marL="461452" indent="-461452" eaLnBrk="1" hangingPunct="1">
              <a:spcBef>
                <a:spcPct val="50000"/>
              </a:spcBef>
              <a:defRPr/>
            </a:pPr>
            <a:r>
              <a:rPr lang="en-US" dirty="0">
                <a:solidFill>
                  <a:schemeClr val="tx2"/>
                </a:solidFill>
              </a:rPr>
              <a:t>2. Balance and zero the scale.</a:t>
            </a:r>
          </a:p>
          <a:p>
            <a:pPr marL="461452" indent="-461452" eaLnBrk="1" hangingPunct="1">
              <a:spcBef>
                <a:spcPct val="50000"/>
              </a:spcBef>
              <a:defRPr/>
            </a:pPr>
            <a:r>
              <a:rPr lang="en-US" dirty="0">
                <a:solidFill>
                  <a:schemeClr val="tx2"/>
                </a:solidFill>
              </a:rPr>
              <a:t>3.</a:t>
            </a:r>
            <a:r>
              <a:rPr lang="en-US" b="1" dirty="0">
                <a:solidFill>
                  <a:schemeClr val="tx2"/>
                </a:solidFill>
              </a:rPr>
              <a:t> </a:t>
            </a:r>
            <a:r>
              <a:rPr lang="en-US" dirty="0">
                <a:solidFill>
                  <a:schemeClr val="tx2"/>
                </a:solidFill>
              </a:rPr>
              <a:t>Have the child stand in the center of the scale, feet slightly apart.</a:t>
            </a:r>
          </a:p>
          <a:p>
            <a:pPr marL="461452" indent="-461452" eaLnBrk="1" hangingPunct="1">
              <a:spcBef>
                <a:spcPct val="50000"/>
              </a:spcBef>
              <a:defRPr/>
            </a:pPr>
            <a:r>
              <a:rPr lang="en-US" dirty="0">
                <a:solidFill>
                  <a:schemeClr val="tx2"/>
                </a:solidFill>
              </a:rPr>
              <a:t>4. Read the measurement to nearest 100 gram or ¼ lb</a:t>
            </a:r>
          </a:p>
          <a:p>
            <a:pPr marL="461452" indent="-461452" eaLnBrk="1" hangingPunct="1">
              <a:spcBef>
                <a:spcPct val="50000"/>
              </a:spcBef>
              <a:defRPr/>
            </a:pPr>
            <a:r>
              <a:rPr lang="en-US" dirty="0">
                <a:solidFill>
                  <a:schemeClr val="tx2"/>
                </a:solidFill>
              </a:rPr>
              <a:t>5. Record measurement right away.</a:t>
            </a:r>
          </a:p>
          <a:p>
            <a:pPr eaLnBrk="1" hangingPunct="1">
              <a:defRPr/>
            </a:pPr>
            <a:endParaRPr lang="en-US" dirty="0">
              <a:latin typeface="Arial" pitchFamily="34" charset="0"/>
            </a:endParaRPr>
          </a:p>
          <a:p>
            <a:pPr eaLnBrk="1" hangingPunct="1">
              <a:buFontTx/>
              <a:buChar char="•"/>
              <a:defRPr/>
            </a:pPr>
            <a:r>
              <a:rPr lang="en-US" dirty="0">
                <a:latin typeface="Arial" pitchFamily="34" charset="0"/>
              </a:rPr>
              <a:t>Any combination of scarf hat, sweater, sweatshirt, coat, jacket can weigh up to 4 lbs. and shoes can add 2 pounds to a child’s weight. </a:t>
            </a:r>
          </a:p>
          <a:p>
            <a:pPr eaLnBrk="1" hangingPunct="1">
              <a:buFontTx/>
              <a:buChar char="•"/>
              <a:defRPr/>
            </a:pPr>
            <a:endParaRPr lang="en-US" dirty="0">
              <a:latin typeface="Arial" pitchFamily="34" charset="0"/>
            </a:endParaRPr>
          </a:p>
          <a:p>
            <a:pPr eaLnBrk="1" hangingPunct="1">
              <a:defRPr/>
            </a:pPr>
            <a:r>
              <a:rPr lang="en-US" dirty="0">
                <a:latin typeface="Arial" pitchFamily="34" charset="0"/>
              </a:rPr>
              <a:t>  </a:t>
            </a:r>
          </a:p>
          <a:p>
            <a:pPr eaLnBrk="1" hangingPunct="1">
              <a:defRPr/>
            </a:pPr>
            <a:endParaRPr lang="en-US" dirty="0">
              <a:latin typeface="Arial" pitchFamily="34" charset="0"/>
            </a:endParaRPr>
          </a:p>
        </p:txBody>
      </p:sp>
    </p:spTree>
    <p:extLst>
      <p:ext uri="{BB962C8B-B14F-4D97-AF65-F5344CB8AC3E}">
        <p14:creationId xmlns:p14="http://schemas.microsoft.com/office/powerpoint/2010/main" val="3863308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344812-0214-4069-95DA-81EDEB93AF79}" type="slidenum">
              <a:rPr lang="en-US" smtClean="0"/>
              <a:pPr/>
              <a:t>27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a:t>Any combination of scarf hat, sweater, sweatshirt, coat, jacket can weigh up to 4 lbs. and shoes can add up to 2 pounds to a child’s weight.</a:t>
            </a:r>
          </a:p>
          <a:p>
            <a:endParaRPr lang="en-US" dirty="0"/>
          </a:p>
        </p:txBody>
      </p:sp>
    </p:spTree>
    <p:extLst>
      <p:ext uri="{BB962C8B-B14F-4D97-AF65-F5344CB8AC3E}">
        <p14:creationId xmlns:p14="http://schemas.microsoft.com/office/powerpoint/2010/main" val="2362959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Growth Chart Training Modules</a:t>
            </a:r>
          </a:p>
          <a:p>
            <a:endParaRPr lang="en-US" dirty="0"/>
          </a:p>
        </p:txBody>
      </p:sp>
      <p:sp>
        <p:nvSpPr>
          <p:cNvPr id="4" name="Slide Number Placeholder 3"/>
          <p:cNvSpPr>
            <a:spLocks noGrp="1"/>
          </p:cNvSpPr>
          <p:nvPr>
            <p:ph type="sldNum" sz="quarter" idx="5"/>
          </p:nvPr>
        </p:nvSpPr>
        <p:spPr/>
        <p:txBody>
          <a:bodyPr/>
          <a:lstStyle/>
          <a:p>
            <a:pPr>
              <a:defRPr/>
            </a:pPr>
            <a:fld id="{C106AC18-BC19-47CF-8FD0-292462E48451}" type="slidenum">
              <a:rPr lang="en-US" smtClean="0"/>
              <a:pPr>
                <a:defRPr/>
              </a:pPr>
              <a:t>28</a:t>
            </a:fld>
            <a:endParaRPr lang="en-US"/>
          </a:p>
        </p:txBody>
      </p:sp>
    </p:spTree>
    <p:extLst>
      <p:ext uri="{BB962C8B-B14F-4D97-AF65-F5344CB8AC3E}">
        <p14:creationId xmlns:p14="http://schemas.microsoft.com/office/powerpoint/2010/main" val="1791762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692928" y="4422776"/>
            <a:ext cx="5546654" cy="4148138"/>
          </a:xfrm>
          <a:noFill/>
          <a:ln/>
        </p:spPr>
        <p:txBody>
          <a:bodyPr/>
          <a:lstStyle/>
          <a:p>
            <a:r>
              <a:rPr lang="en-US" b="1" dirty="0"/>
              <a:t>Talking Points:</a:t>
            </a:r>
          </a:p>
          <a:p>
            <a:r>
              <a:rPr lang="en-US" dirty="0"/>
              <a:t>Here of references used in the development of this presentation.</a:t>
            </a:r>
          </a:p>
        </p:txBody>
      </p:sp>
      <p:sp>
        <p:nvSpPr>
          <p:cNvPr id="66564" name="Slide Number Placeholder 3"/>
          <p:cNvSpPr>
            <a:spLocks noGrp="1"/>
          </p:cNvSpPr>
          <p:nvPr>
            <p:ph type="sldNum" sz="quarter" idx="5"/>
          </p:nvPr>
        </p:nvSpPr>
        <p:spPr>
          <a:noFill/>
        </p:spPr>
        <p:txBody>
          <a:bodyPr/>
          <a:lstStyle/>
          <a:p>
            <a:fld id="{3C290034-1D69-4E97-BDE5-333DF124ADAE}" type="slidenum">
              <a:rPr lang="en-US" smtClean="0"/>
              <a:pPr/>
              <a:t>29</a:t>
            </a:fld>
            <a:endParaRPr lang="en-US"/>
          </a:p>
        </p:txBody>
      </p:sp>
    </p:spTree>
    <p:extLst>
      <p:ext uri="{BB962C8B-B14F-4D97-AF65-F5344CB8AC3E}">
        <p14:creationId xmlns:p14="http://schemas.microsoft.com/office/powerpoint/2010/main" val="2357125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A16165E-6943-4713-9493-2E735A66C680}" type="slidenum">
              <a:rPr lang="en-US" smtClean="0"/>
              <a:pPr/>
              <a:t>30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01040" y="4416425"/>
            <a:ext cx="5608320" cy="4658632"/>
          </a:xfrm>
          <a:noFill/>
          <a:ln/>
        </p:spPr>
        <p:txBody>
          <a:bodyPr/>
          <a:lstStyle/>
          <a:p>
            <a:pPr eaLnBrk="1" hangingPunct="1"/>
            <a:r>
              <a:rPr lang="en-US" b="1" u="sng" dirty="0"/>
              <a:t>Talking Points:</a:t>
            </a:r>
          </a:p>
          <a:p>
            <a:pPr eaLnBrk="1" hangingPunct="1">
              <a:buFontTx/>
              <a:buChar char="•"/>
            </a:pPr>
            <a:r>
              <a:rPr lang="en-US" b="1" dirty="0"/>
              <a:t> Review:</a:t>
            </a:r>
          </a:p>
          <a:p>
            <a:pPr eaLnBrk="1" hangingPunct="1"/>
            <a:r>
              <a:rPr lang="en-US" b="1" dirty="0"/>
              <a:t>1. Accurate weighing and measuring can help:</a:t>
            </a:r>
          </a:p>
          <a:p>
            <a:r>
              <a:rPr lang="en-US" dirty="0"/>
              <a:t>A) Identify growth problems</a:t>
            </a:r>
          </a:p>
          <a:p>
            <a:r>
              <a:rPr lang="en-US" dirty="0"/>
              <a:t>B) Determine if a child is underweight</a:t>
            </a:r>
          </a:p>
          <a:p>
            <a:r>
              <a:rPr lang="en-US" dirty="0"/>
              <a:t>C) Identify feeding problems</a:t>
            </a:r>
          </a:p>
          <a:p>
            <a:r>
              <a:rPr lang="en-US" dirty="0"/>
              <a:t>D) Provide feedback to parents on the health of their child</a:t>
            </a:r>
          </a:p>
          <a:p>
            <a:r>
              <a:rPr lang="en-US" dirty="0"/>
              <a:t>E) All of the above</a:t>
            </a:r>
          </a:p>
          <a:p>
            <a:r>
              <a:rPr lang="en-US" b="1" dirty="0"/>
              <a:t>2. How should the height of a healthy 3 </a:t>
            </a:r>
            <a:r>
              <a:rPr lang="en-US" b="1" dirty="0" err="1"/>
              <a:t>yr</a:t>
            </a:r>
            <a:r>
              <a:rPr lang="en-US" b="1" dirty="0"/>
              <a:t> old be taken?</a:t>
            </a:r>
          </a:p>
          <a:p>
            <a:pPr>
              <a:spcBef>
                <a:spcPct val="70000"/>
              </a:spcBef>
            </a:pPr>
            <a:r>
              <a:rPr lang="en-US" dirty="0"/>
              <a:t>A) Lying down</a:t>
            </a:r>
          </a:p>
          <a:p>
            <a:pPr>
              <a:spcBef>
                <a:spcPct val="70000"/>
              </a:spcBef>
            </a:pPr>
            <a:r>
              <a:rPr lang="en-US" dirty="0"/>
              <a:t>B) Standing up</a:t>
            </a:r>
          </a:p>
          <a:p>
            <a:r>
              <a:rPr lang="en-US" b="1" dirty="0"/>
              <a:t>3. Tell the person next to you </a:t>
            </a:r>
            <a:r>
              <a:rPr lang="en-US" b="1" u="sng" dirty="0"/>
              <a:t>one</a:t>
            </a:r>
            <a:r>
              <a:rPr lang="en-US" b="1" dirty="0"/>
              <a:t> thing you will do to more accurately weigh and measure infants and children.</a:t>
            </a:r>
          </a:p>
          <a:p>
            <a:pPr eaLnBrk="1" hangingPunct="1"/>
            <a:endParaRPr lang="en-US" dirty="0"/>
          </a:p>
          <a:p>
            <a:pPr eaLnBrk="1" hangingPunct="1"/>
            <a:r>
              <a:rPr lang="en-US" b="1" u="sng" dirty="0"/>
              <a:t>Background information:</a:t>
            </a:r>
          </a:p>
          <a:p>
            <a:pPr eaLnBrk="1" hangingPunct="1">
              <a:buFontTx/>
              <a:buChar char="•"/>
            </a:pPr>
            <a:r>
              <a:rPr lang="en-US" dirty="0"/>
              <a:t>Let’s practice standard technique on your equipment. </a:t>
            </a:r>
          </a:p>
          <a:p>
            <a:pPr eaLnBrk="1" hangingPunct="1"/>
            <a:r>
              <a:rPr lang="en-US" dirty="0"/>
              <a:t>Have staff weigh and measure each other and a doll instead of an infant,(WIC usually has a doll you can borrow) and assess their technique and ability to read results. </a:t>
            </a:r>
          </a:p>
        </p:txBody>
      </p:sp>
    </p:spTree>
    <p:extLst>
      <p:ext uri="{BB962C8B-B14F-4D97-AF65-F5344CB8AC3E}">
        <p14:creationId xmlns:p14="http://schemas.microsoft.com/office/powerpoint/2010/main" val="1472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CB31C63-8D7B-48F5-A405-9DEED585E0C3}" type="slidenum">
              <a:rPr lang="en-US" smtClean="0"/>
              <a:pPr/>
              <a:t>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b="1" u="sng"/>
              <a:t>Talking Points:</a:t>
            </a:r>
          </a:p>
          <a:p>
            <a:pPr eaLnBrk="1" hangingPunct="1">
              <a:buFontTx/>
              <a:buChar char="•"/>
            </a:pPr>
            <a:r>
              <a:rPr lang="en-US"/>
              <a:t> Growth provides a window into a child’s life</a:t>
            </a:r>
          </a:p>
          <a:p>
            <a:pPr eaLnBrk="1" hangingPunct="1"/>
            <a:endParaRPr lang="en-US"/>
          </a:p>
          <a:p>
            <a:pPr eaLnBrk="1" hangingPunct="1">
              <a:buFontTx/>
              <a:buChar char="•"/>
            </a:pPr>
            <a:r>
              <a:rPr lang="en-US"/>
              <a:t> Most of the time the results of weighing and measuring reflect a normal growth pattern </a:t>
            </a:r>
          </a:p>
          <a:p>
            <a:pPr eaLnBrk="1" hangingPunct="1"/>
            <a:endParaRPr lang="en-US"/>
          </a:p>
          <a:p>
            <a:pPr eaLnBrk="1" hangingPunct="1">
              <a:buFontTx/>
              <a:buChar char="•"/>
            </a:pPr>
            <a:r>
              <a:rPr lang="en-US"/>
              <a:t> A deviation in the growth pattern can indicate conditions such growth problems ,feeding problems, </a:t>
            </a:r>
            <a:r>
              <a:rPr lang="en-US">
                <a:solidFill>
                  <a:schemeClr val="tx2"/>
                </a:solidFill>
                <a:latin typeface="Times New Roman" charset="0"/>
              </a:rPr>
              <a:t>emotional or social problem at home or illness.</a:t>
            </a:r>
            <a:endParaRPr lang="en-US"/>
          </a:p>
          <a:p>
            <a:pPr eaLnBrk="1" hangingPunct="1"/>
            <a:endParaRPr lang="en-US"/>
          </a:p>
        </p:txBody>
      </p:sp>
    </p:spTree>
    <p:extLst>
      <p:ext uri="{BB962C8B-B14F-4D97-AF65-F5344CB8AC3E}">
        <p14:creationId xmlns:p14="http://schemas.microsoft.com/office/powerpoint/2010/main" val="96484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67BC15D-FF94-4842-939F-B41BC3E464EF}" type="slidenum">
              <a:rPr lang="en-US" smtClean="0"/>
              <a:pPr/>
              <a:t>4</a:t>
            </a:fld>
            <a:endParaRPr lang="en-US"/>
          </a:p>
        </p:txBody>
      </p:sp>
      <p:sp>
        <p:nvSpPr>
          <p:cNvPr id="47107" name="Rectangle 2"/>
          <p:cNvSpPr>
            <a:spLocks noGrp="1" noRot="1" noChangeAspect="1" noChangeArrowheads="1" noTextEdit="1"/>
          </p:cNvSpPr>
          <p:nvPr>
            <p:ph type="sldImg"/>
          </p:nvPr>
        </p:nvSpPr>
        <p:spPr>
          <a:xfrm>
            <a:off x="1184275" y="700088"/>
            <a:ext cx="4641850" cy="3482975"/>
          </a:xfrm>
          <a:ln/>
        </p:spPr>
      </p:sp>
      <p:sp>
        <p:nvSpPr>
          <p:cNvPr id="47108" name="Rectangle 3"/>
          <p:cNvSpPr>
            <a:spLocks noGrp="1" noChangeArrowheads="1"/>
          </p:cNvSpPr>
          <p:nvPr>
            <p:ph type="body" idx="1"/>
          </p:nvPr>
        </p:nvSpPr>
        <p:spPr>
          <a:xfrm>
            <a:off x="692928" y="4425950"/>
            <a:ext cx="5546654" cy="4722888"/>
          </a:xfrm>
          <a:noFill/>
          <a:ln/>
        </p:spPr>
        <p:txBody>
          <a:bodyPr lIns="90564" tIns="45282" rIns="90564" bIns="45282"/>
          <a:lstStyle/>
          <a:p>
            <a:pPr eaLnBrk="1" hangingPunct="1"/>
            <a:r>
              <a:rPr lang="en-US" b="1" dirty="0">
                <a:solidFill>
                  <a:srgbClr val="333333"/>
                </a:solidFill>
              </a:rPr>
              <a:t>Talking Points:</a:t>
            </a:r>
          </a:p>
          <a:p>
            <a:pPr eaLnBrk="1" hangingPunct="1"/>
            <a:r>
              <a:rPr lang="en-US" dirty="0">
                <a:solidFill>
                  <a:srgbClr val="333333"/>
                </a:solidFill>
              </a:rPr>
              <a:t>Measurements must be obtained and recorded accurately if they are to be used as an effective screening tool. Use recommended procedures for measuring stature and weight.</a:t>
            </a:r>
          </a:p>
          <a:p>
            <a:pPr eaLnBrk="1" hangingPunct="1"/>
            <a:r>
              <a:rPr lang="en-US" dirty="0"/>
              <a:t>To illustrate the importance of accurate data, we use the case of a 5-year-old boy, whose height was inaccurately measured as shorter than he actually is. Notice that when the BMI is calculated and plotted, the measurement error of 0.5 inch in height results in a movement upward on the growth curve. This child, who is truly between the 75</a:t>
            </a:r>
            <a:r>
              <a:rPr lang="en-US" baseline="30000" dirty="0"/>
              <a:t>th</a:t>
            </a:r>
            <a:r>
              <a:rPr lang="en-US" dirty="0"/>
              <a:t> - 84</a:t>
            </a:r>
            <a:r>
              <a:rPr lang="en-US" baseline="30000" dirty="0"/>
              <a:t>th</a:t>
            </a:r>
            <a:r>
              <a:rPr lang="en-US" dirty="0"/>
              <a:t> percentile, and should be classified as ‘</a:t>
            </a:r>
            <a:r>
              <a:rPr lang="en-US" b="1" dirty="0"/>
              <a:t>normal weight’</a:t>
            </a:r>
            <a:r>
              <a:rPr lang="en-US" dirty="0"/>
              <a:t>, will be plotted on the 85</a:t>
            </a:r>
            <a:r>
              <a:rPr lang="en-US" baseline="30000" dirty="0"/>
              <a:t>th</a:t>
            </a:r>
            <a:r>
              <a:rPr lang="en-US" dirty="0"/>
              <a:t> - 94</a:t>
            </a:r>
            <a:r>
              <a:rPr lang="en-US" baseline="30000" dirty="0"/>
              <a:t>th</a:t>
            </a:r>
            <a:r>
              <a:rPr lang="en-US" dirty="0"/>
              <a:t> percentile, and classified as ‘</a:t>
            </a:r>
            <a:r>
              <a:rPr lang="en-US" b="1" dirty="0"/>
              <a:t>overweight’</a:t>
            </a:r>
            <a:r>
              <a:rPr lang="en-US" dirty="0"/>
              <a:t>.  You can see here how errors in measurement can cause errors in interpretation.</a:t>
            </a:r>
          </a:p>
          <a:p>
            <a:pPr eaLnBrk="1" hangingPunct="1"/>
            <a:r>
              <a:rPr lang="en-US" dirty="0">
                <a:solidFill>
                  <a:srgbClr val="333333"/>
                </a:solidFill>
              </a:rPr>
              <a:t>You can see from this example that it is desirable to have a series of accurate measurements to monitor growth trends. Having a series of measurements takes into consideration short- and longer-term conditions. </a:t>
            </a:r>
          </a:p>
          <a:p>
            <a:pPr eaLnBrk="1" hangingPunct="1"/>
            <a:r>
              <a:rPr lang="en-US" dirty="0"/>
              <a:t>A </a:t>
            </a:r>
            <a:r>
              <a:rPr lang="en-US" b="1" dirty="0"/>
              <a:t>sudden change in the consistency of the growth pattern </a:t>
            </a:r>
            <a:r>
              <a:rPr lang="en-US" dirty="0"/>
              <a:t>may alert you to errors in obtaining, recording or plotting measurements. If a child’s growth deviates from an expected pattern, is below the 5</a:t>
            </a:r>
            <a:r>
              <a:rPr lang="en-US" baseline="30000" dirty="0"/>
              <a:t>th</a:t>
            </a:r>
            <a:r>
              <a:rPr lang="en-US" dirty="0"/>
              <a:t> percentile, between the 84</a:t>
            </a:r>
            <a:r>
              <a:rPr lang="en-US" baseline="30000" dirty="0"/>
              <a:t>th</a:t>
            </a:r>
            <a:r>
              <a:rPr lang="en-US" dirty="0"/>
              <a:t> and 94</a:t>
            </a:r>
            <a:r>
              <a:rPr lang="en-US" baseline="30000" dirty="0"/>
              <a:t>th</a:t>
            </a:r>
            <a:r>
              <a:rPr lang="en-US" dirty="0"/>
              <a:t>, and at or above the 95th percentile, recheck your work even if it means repeating the weight and height measurement, calculations and plotting.  When you’ve confirmed your work, then you can make an accurate determination of the weight category and provide appropriate follow up and referrals.</a:t>
            </a:r>
            <a:endParaRPr lang="en-US" dirty="0">
              <a:latin typeface="Verdana" pitchFamily="34" charset="0"/>
            </a:endParaRPr>
          </a:p>
        </p:txBody>
      </p:sp>
    </p:spTree>
    <p:extLst>
      <p:ext uri="{BB962C8B-B14F-4D97-AF65-F5344CB8AC3E}">
        <p14:creationId xmlns:p14="http://schemas.microsoft.com/office/powerpoint/2010/main" val="417383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8BC3EA6-D3F2-4D71-9078-392090A728CB}" type="slidenum">
              <a:rPr lang="en-US" smtClean="0"/>
              <a:pPr/>
              <a:t>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b="1" u="sng" dirty="0"/>
              <a:t>Talking Points:</a:t>
            </a:r>
          </a:p>
          <a:p>
            <a:endParaRPr lang="en-US" b="1" u="sng" dirty="0"/>
          </a:p>
          <a:p>
            <a:pPr>
              <a:buFontTx/>
              <a:buChar char="•"/>
            </a:pPr>
            <a:r>
              <a:rPr lang="en-US" dirty="0"/>
              <a:t>As you can see, taking height and weight measurements is the first step in a long process.</a:t>
            </a:r>
          </a:p>
          <a:p>
            <a:endParaRPr lang="en-US" dirty="0"/>
          </a:p>
          <a:p>
            <a:pPr>
              <a:buFontTx/>
              <a:buChar char="•"/>
            </a:pPr>
            <a:r>
              <a:rPr lang="en-US" dirty="0"/>
              <a:t>This slide summarizes each step in the assessment process leading to the determination of the necessity for lab tests.  </a:t>
            </a:r>
          </a:p>
          <a:p>
            <a:pPr>
              <a:buFontTx/>
              <a:buChar char="•"/>
            </a:pPr>
            <a:endParaRPr lang="en-US" dirty="0"/>
          </a:p>
          <a:p>
            <a:pPr>
              <a:buFontTx/>
              <a:buChar char="•"/>
            </a:pPr>
            <a:r>
              <a:rPr lang="en-US" dirty="0"/>
              <a:t>Emphasize why accurate measurements and plotting manually /digitally are important tools in the screening process and subsequent prevention or treatment.  </a:t>
            </a:r>
          </a:p>
          <a:p>
            <a:endParaRPr lang="en-US" b="1" u="sng"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4032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C501D8A-32FA-4314-AAD6-344C748ACF52}" type="slidenum">
              <a:rPr lang="en-US" smtClean="0"/>
              <a:pPr/>
              <a:t>6</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b="1" u="sng" dirty="0"/>
              <a:t>Talking Points:</a:t>
            </a:r>
          </a:p>
          <a:p>
            <a:pPr eaLnBrk="1" hangingPunct="1"/>
            <a:r>
              <a:rPr lang="en-US" dirty="0"/>
              <a:t>Many different people depend and rely on the weights and heights taken in a provider's office, so it's important to carefully and accurately</a:t>
            </a:r>
          </a:p>
          <a:p>
            <a:pPr eaLnBrk="1" hangingPunct="1"/>
            <a:r>
              <a:rPr lang="en-US" dirty="0"/>
              <a:t>measure:</a:t>
            </a:r>
          </a:p>
          <a:p>
            <a:pPr lvl="1" eaLnBrk="1" hangingPunct="1">
              <a:buFontTx/>
              <a:buChar char="•"/>
            </a:pPr>
            <a:r>
              <a:rPr lang="en-US" dirty="0"/>
              <a:t>WIC computers automatically classify children based on your measurements.</a:t>
            </a:r>
          </a:p>
          <a:p>
            <a:pPr lvl="1" eaLnBrk="1" hangingPunct="1">
              <a:buFontTx/>
              <a:buChar char="•"/>
            </a:pPr>
            <a:r>
              <a:rPr lang="en-US" dirty="0"/>
              <a:t>School nurses refer students and plan programs based on your measurements.</a:t>
            </a:r>
          </a:p>
          <a:p>
            <a:pPr lvl="1" eaLnBrk="1" hangingPunct="1">
              <a:buFontTx/>
              <a:buChar char="•"/>
            </a:pPr>
            <a:r>
              <a:rPr lang="en-US" dirty="0"/>
              <a:t>Parents and children modify feeding and physical activity behaviors based on your measurements.</a:t>
            </a:r>
          </a:p>
          <a:p>
            <a:pPr lvl="1" eaLnBrk="1" hangingPunct="1"/>
            <a:r>
              <a:rPr lang="en-US"/>
              <a:t>All these groups depend on the measurements that come from your office. </a:t>
            </a:r>
          </a:p>
          <a:p>
            <a:pPr eaLnBrk="1" hangingPunct="1">
              <a:buFontTx/>
              <a:buChar char="•"/>
            </a:pPr>
            <a:endParaRPr lang="en-US" sz="1600" dirty="0"/>
          </a:p>
          <a:p>
            <a:pPr eaLnBrk="1" hangingPunct="1"/>
            <a:endParaRPr lang="en-US" dirty="0"/>
          </a:p>
        </p:txBody>
      </p:sp>
    </p:spTree>
    <p:extLst>
      <p:ext uri="{BB962C8B-B14F-4D97-AF65-F5344CB8AC3E}">
        <p14:creationId xmlns:p14="http://schemas.microsoft.com/office/powerpoint/2010/main" val="175680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ED375EF-C278-4BC6-90A0-8F87C02DF412}" type="slidenum">
              <a:rPr lang="en-US" smtClean="0"/>
              <a:pPr/>
              <a:t>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701040" y="4416425"/>
            <a:ext cx="5608320" cy="4806194"/>
          </a:xfrm>
          <a:noFill/>
          <a:ln/>
        </p:spPr>
        <p:txBody>
          <a:bodyPr/>
          <a:lstStyle/>
          <a:p>
            <a:pPr eaLnBrk="1" hangingPunct="1"/>
            <a:r>
              <a:rPr lang="en-US" sz="1100" b="1" u="sng" dirty="0"/>
              <a:t>Background Information:</a:t>
            </a:r>
          </a:p>
          <a:p>
            <a:pPr eaLnBrk="1" hangingPunct="1">
              <a:buFontTx/>
              <a:buChar char="•"/>
            </a:pPr>
            <a:r>
              <a:rPr lang="en-US" sz="1100" dirty="0"/>
              <a:t>This is an important sharing time with your audience.</a:t>
            </a:r>
          </a:p>
          <a:p>
            <a:pPr eaLnBrk="1" hangingPunct="1">
              <a:buFontTx/>
              <a:buChar char="•"/>
            </a:pPr>
            <a:r>
              <a:rPr lang="en-US" sz="1100" dirty="0"/>
              <a:t>Use this information to individualize your training.</a:t>
            </a:r>
          </a:p>
          <a:p>
            <a:r>
              <a:rPr lang="en-US" sz="1100" dirty="0"/>
              <a:t>Tips for successful weighing and measuring:</a:t>
            </a:r>
          </a:p>
          <a:p>
            <a:r>
              <a:rPr lang="en-US" sz="1100" dirty="0"/>
              <a:t>Ask parent/caregiver to assist and reassure</a:t>
            </a:r>
          </a:p>
          <a:p>
            <a:r>
              <a:rPr lang="en-US" sz="1100" dirty="0"/>
              <a:t>Infants:</a:t>
            </a:r>
          </a:p>
          <a:p>
            <a:pPr>
              <a:buFontTx/>
              <a:buChar char="•"/>
            </a:pPr>
            <a:r>
              <a:rPr lang="en-US" sz="1100" dirty="0"/>
              <a:t> Do head circumference first.  Ask parent to hold baby in arms; restrain baby's arms gently if needed.</a:t>
            </a:r>
          </a:p>
          <a:p>
            <a:pPr>
              <a:buFontTx/>
              <a:buChar char="•"/>
            </a:pPr>
            <a:r>
              <a:rPr lang="en-US" sz="1100" dirty="0"/>
              <a:t> Second, weigh baby.</a:t>
            </a:r>
          </a:p>
          <a:p>
            <a:pPr>
              <a:buFontTx/>
              <a:buChar char="•"/>
            </a:pPr>
            <a:r>
              <a:rPr lang="en-US" sz="1100" dirty="0"/>
              <a:t> Third, measure.  Have parent assist by holding head and shoulders and talking to baby.</a:t>
            </a:r>
          </a:p>
          <a:p>
            <a:r>
              <a:rPr lang="en-US" sz="1100" dirty="0"/>
              <a:t>Older toddlers and children:</a:t>
            </a:r>
          </a:p>
          <a:p>
            <a:r>
              <a:rPr lang="en-US" sz="1100" dirty="0"/>
              <a:t>Demonstrate weighing and measuring with older sibling, stuffed toy or doll.</a:t>
            </a:r>
          </a:p>
          <a:p>
            <a:r>
              <a:rPr lang="en-US" sz="1100" dirty="0"/>
              <a:t>Ask child to hold arms by side or across tummy when standing on scale.</a:t>
            </a:r>
          </a:p>
          <a:p>
            <a:r>
              <a:rPr lang="en-US" sz="1100" dirty="0"/>
              <a:t>If fearful of </a:t>
            </a:r>
            <a:r>
              <a:rPr lang="en-US" sz="1100" dirty="0" err="1"/>
              <a:t>stadiometer</a:t>
            </a:r>
            <a:r>
              <a:rPr lang="en-US" sz="1100" dirty="0"/>
              <a:t>, get down to child's level.  Distract by asking child look at you, or toy or poster across the room.</a:t>
            </a:r>
          </a:p>
          <a:p>
            <a:r>
              <a:rPr lang="en-US" sz="1100" b="1" dirty="0">
                <a:cs typeface="Arial" charset="0"/>
              </a:rPr>
              <a:t>Common Challenges</a:t>
            </a:r>
          </a:p>
          <a:p>
            <a:pPr>
              <a:spcBef>
                <a:spcPct val="75000"/>
              </a:spcBef>
            </a:pPr>
            <a:r>
              <a:rPr lang="en-US" sz="1100" b="1" dirty="0">
                <a:cs typeface="Arial" charset="0"/>
              </a:rPr>
              <a:t>How do you handle:</a:t>
            </a:r>
          </a:p>
          <a:p>
            <a:pPr>
              <a:spcBef>
                <a:spcPct val="75000"/>
              </a:spcBef>
            </a:pPr>
            <a:r>
              <a:rPr lang="en-US" sz="1100" dirty="0">
                <a:cs typeface="Arial" charset="0"/>
              </a:rPr>
              <a:t>1) Uncooperative child (screams, cries, jumps, moves), 2) wet/dirty diaper, 3) child is sleeping, 4) pony tail or hairstyle, 5) extra </a:t>
            </a:r>
            <a:r>
              <a:rPr lang="en-US" sz="1100" dirty="0" err="1">
                <a:cs typeface="Arial" charset="0"/>
              </a:rPr>
              <a:t>clothin</a:t>
            </a:r>
            <a:endParaRPr lang="en-US" sz="1100" dirty="0">
              <a:cs typeface="Arial" charset="0"/>
            </a:endParaRPr>
          </a:p>
          <a:p>
            <a:endParaRPr lang="en-US" sz="1100" dirty="0"/>
          </a:p>
          <a:p>
            <a:r>
              <a:rPr lang="en-US" sz="1100" dirty="0"/>
              <a:t>What are your tricks to cooperation?</a:t>
            </a:r>
          </a:p>
          <a:p>
            <a:pPr eaLnBrk="1" hangingPunct="1"/>
            <a:endParaRPr lang="en-US" sz="1100" b="1" u="sng" dirty="0"/>
          </a:p>
        </p:txBody>
      </p:sp>
    </p:spTree>
    <p:extLst>
      <p:ext uri="{BB962C8B-B14F-4D97-AF65-F5344CB8AC3E}">
        <p14:creationId xmlns:p14="http://schemas.microsoft.com/office/powerpoint/2010/main" val="3149203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F75809-93EF-4DD4-9E89-AFB100EF984F}" type="slidenum">
              <a:rPr lang="en-US" smtClean="0"/>
              <a:pPr/>
              <a:t>8</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u="sng"/>
              <a:t>Talking points: </a:t>
            </a:r>
          </a:p>
          <a:p>
            <a:pPr eaLnBrk="1" hangingPunct="1"/>
            <a:endParaRPr lang="en-US"/>
          </a:p>
          <a:p>
            <a:pPr eaLnBrk="1" hangingPunct="1">
              <a:buFontTx/>
              <a:buChar char="•"/>
            </a:pPr>
            <a:r>
              <a:rPr lang="en-US"/>
              <a:t> It’s important to respect the privacy of your patients, as height and weight are sensitive issues</a:t>
            </a:r>
          </a:p>
          <a:p>
            <a:pPr eaLnBrk="1" hangingPunct="1">
              <a:buFontTx/>
              <a:buChar char="•"/>
            </a:pPr>
            <a:r>
              <a:rPr lang="en-US"/>
              <a:t>Your clinic should have a clear procedures for assuring privacy </a:t>
            </a:r>
          </a:p>
          <a:p>
            <a:pPr eaLnBrk="1" hangingPunct="1"/>
            <a:endParaRPr lang="en-US"/>
          </a:p>
        </p:txBody>
      </p:sp>
    </p:spTree>
    <p:extLst>
      <p:ext uri="{BB962C8B-B14F-4D97-AF65-F5344CB8AC3E}">
        <p14:creationId xmlns:p14="http://schemas.microsoft.com/office/powerpoint/2010/main" val="415043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431AE86-93E1-4D6C-8C47-9E62B57CD543}" type="slidenum">
              <a:rPr lang="en-US" smtClean="0"/>
              <a:pPr/>
              <a:t>9</a:t>
            </a:fld>
            <a:endParaRPr lang="en-US"/>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u="sng"/>
              <a:t>Background Information:</a:t>
            </a:r>
          </a:p>
          <a:p>
            <a:pPr eaLnBrk="1" hangingPunct="1">
              <a:buFontTx/>
              <a:buChar char="•"/>
            </a:pPr>
            <a:r>
              <a:rPr lang="en-US"/>
              <a:t> Infants and children require different equipment</a:t>
            </a:r>
          </a:p>
          <a:p>
            <a:pPr eaLnBrk="1" hangingPunct="1">
              <a:buFontTx/>
              <a:buChar char="•"/>
            </a:pPr>
            <a:r>
              <a:rPr lang="en-US"/>
              <a:t> CHDP can provide information about equipment standards.</a:t>
            </a:r>
          </a:p>
          <a:p>
            <a:pPr eaLnBrk="1" hangingPunct="1">
              <a:buFontTx/>
              <a:buChar char="•"/>
            </a:pPr>
            <a:r>
              <a:rPr lang="en-US"/>
              <a:t> Equipment must be calibrated yearly according to HRSA* guidelines. Your equipment must have proof of calibration on the equipment.</a:t>
            </a:r>
          </a:p>
          <a:p>
            <a:pPr eaLnBrk="1" hangingPunct="1">
              <a:buFontTx/>
              <a:buChar char="•"/>
            </a:pPr>
            <a:endParaRPr lang="en-US"/>
          </a:p>
          <a:p>
            <a:pPr eaLnBrk="1" hangingPunct="1"/>
            <a:r>
              <a:rPr lang="en-US"/>
              <a:t>*HRSA (Health Resources and Services Administration) is part of the U.S. Dept of Health and Human Services and helps provide health resources for medically underserved populations. </a:t>
            </a:r>
          </a:p>
        </p:txBody>
      </p:sp>
    </p:spTree>
    <p:extLst>
      <p:ext uri="{BB962C8B-B14F-4D97-AF65-F5344CB8AC3E}">
        <p14:creationId xmlns:p14="http://schemas.microsoft.com/office/powerpoint/2010/main" val="106087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42900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42900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429000"/>
            <a:ext cx="46038" cy="46038"/>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fld id="{1DA85C41-6BBD-47D7-9A35-7F449563357F}" type="datetimeFigureOut">
              <a:rPr lang="en-US" smtClean="0"/>
              <a:pPr>
                <a:defRPr/>
              </a:pPr>
              <a:t>4/28/2021</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F4636D84-5675-443A-A33A-81F2F1FC6F23}"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FC6459E6-79DB-4FE9-B286-8633AFBD531C}" type="datetimeFigureOut">
              <a:rPr lang="en-US" smtClean="0"/>
              <a:pPr>
                <a:defRPr/>
              </a:pPr>
              <a:t>4/28/2021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C9AEBD8-6429-4A30-8B1B-0CA116178C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D9D293D4-D38C-451B-9DDA-272533C796D7}" type="datetimeFigureOut">
              <a:rPr lang="en-US" smtClean="0"/>
              <a:pPr>
                <a:defRPr/>
              </a:pPr>
              <a:t>4/28/2021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F44B146-C8AC-4571-B104-B326A1A8D4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6"/>
          <p:cNvSpPr>
            <a:spLocks noGrp="1"/>
          </p:cNvSpPr>
          <p:nvPr>
            <p:ph type="title"/>
          </p:nvPr>
        </p:nvSpPr>
        <p:spPr/>
        <p:txBody>
          <a:bodyPr rtlCol="0"/>
          <a:lstStyle/>
          <a:p>
            <a:r>
              <a:rPr lang="en-US" dirty="0"/>
              <a:t>Click to edit Master title style</a:t>
            </a:r>
          </a:p>
        </p:txBody>
      </p:sp>
      <p:sp>
        <p:nvSpPr>
          <p:cNvPr id="4" name="Date Placeholder 23"/>
          <p:cNvSpPr>
            <a:spLocks noGrp="1"/>
          </p:cNvSpPr>
          <p:nvPr>
            <p:ph type="dt" sz="half" idx="10"/>
          </p:nvPr>
        </p:nvSpPr>
        <p:spPr/>
        <p:txBody>
          <a:bodyPr/>
          <a:lstStyle>
            <a:lvl1pPr>
              <a:defRPr/>
            </a:lvl1pPr>
          </a:lstStyle>
          <a:p>
            <a:pPr>
              <a:defRPr/>
            </a:pPr>
            <a:fld id="{92AB8300-92F1-469D-8B2B-5376FB4593C3}" type="datetimeFigureOut">
              <a:rPr lang="en-US" smtClean="0"/>
              <a:pPr>
                <a:defRPr/>
              </a:pPr>
              <a:t>4/28/2021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36D67AE-8E4C-4F8D-928D-B0999A7E27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2E07C3-D1E6-477E-B3A6-47B3F4865FD6}" type="datetimeFigureOut">
              <a:rPr lang="en-US" smtClean="0"/>
              <a:pPr>
                <a:defRPr/>
              </a:pPr>
              <a:t>4/28/2021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FAD2EC-F3BB-488C-AC14-7E74116342F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3CB1414B-7BB7-43B1-863F-C8A2B7057A67}" type="datetimeFigureOut">
              <a:rPr lang="en-US" smtClean="0"/>
              <a:pPr>
                <a:defRPr/>
              </a:pPr>
              <a:t>4/28/2021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382E96D-777A-4F4F-B4FB-219FEA8476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CA3B8C1F-0E90-446D-B2D0-C49B65AB7ABA}"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01FD9874-EA46-4911-AEF6-E751F3D28E1A}" type="datetimeFigureOut">
              <a:rPr lang="en-US" smtClean="0"/>
              <a:pPr>
                <a:defRPr/>
              </a:pPr>
              <a:t>4/28/2021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6CE5908F-FF4B-4049-A398-F927299B7835}" type="datetimeFigureOut">
              <a:rPr lang="en-US" smtClean="0"/>
              <a:pPr>
                <a:defRPr/>
              </a:pPr>
              <a:t>4/28/2021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F12F37AA-275F-4066-BAD4-A92C574E5B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33A3ED6D-3CF3-4B01-A30D-6EB390809BB7}" type="datetimeFigureOut">
              <a:rPr lang="en-US" smtClean="0"/>
              <a:pPr>
                <a:defRPr/>
              </a:pPr>
              <a:t>4/28/2021</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805D0DB5-1F55-40AF-825D-644B75AC3A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fld id="{BC6C2B5D-A4CC-4FD9-9AA1-38E5DCDA3C35}" type="datetimeFigureOut">
              <a:rPr lang="en-US" smtClean="0"/>
              <a:pPr>
                <a:defRPr/>
              </a:pPr>
              <a:t>4/28/2021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E7A5A232-1BAF-4F74-8474-2E5A1182D9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fld id="{E416C13C-F4DA-4596-8640-ADFBA8722331}" type="datetimeFigureOut">
              <a:rPr lang="en-US" smtClean="0"/>
              <a:pPr>
                <a:defRPr/>
              </a:pPr>
              <a:t>4/28/2021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6CE1BC1-0D91-44E1-8FF2-ED71622944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074"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rgbClr val="444D26"/>
                </a:solidFill>
                <a:latin typeface="+mn-lt"/>
              </a:defRPr>
            </a:lvl1pPr>
          </a:lstStyle>
          <a:p>
            <a:pPr>
              <a:defRPr/>
            </a:pPr>
            <a:fld id="{7E8E44C5-073D-4480-B7CA-DD62606CA29A}" type="datetimeFigureOut">
              <a:rPr lang="en-US" smtClean="0"/>
              <a:pPr>
                <a:defRPr/>
              </a:pPr>
              <a:t>4/28/2021</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444D26"/>
                </a:solidFill>
                <a:latin typeface="+mn-lt"/>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rgbClr val="444D26"/>
                </a:solidFill>
                <a:latin typeface="+mn-lt"/>
              </a:defRPr>
            </a:lvl1pPr>
          </a:lstStyle>
          <a:p>
            <a:pPr>
              <a:defRPr/>
            </a:pPr>
            <a:fld id="{9E996B34-A158-4C16-9D88-CAC5BACBB30A}"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4210" r:id="rId1"/>
    <p:sldLayoutId id="2147484202" r:id="rId2"/>
    <p:sldLayoutId id="2147484211" r:id="rId3"/>
    <p:sldLayoutId id="2147484203" r:id="rId4"/>
    <p:sldLayoutId id="2147484212" r:id="rId5"/>
    <p:sldLayoutId id="2147484204" r:id="rId6"/>
    <p:sldLayoutId id="2147484205" r:id="rId7"/>
    <p:sldLayoutId id="2147484206" r:id="rId8"/>
    <p:sldLayoutId id="2147484207" r:id="rId9"/>
    <p:sldLayoutId id="2147484208" r:id="rId10"/>
    <p:sldLayoutId id="2147484209"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epts.washington.edu/growt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depts.washington.edu/growt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hrsa.gov/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vchc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57600"/>
            <a:ext cx="8305800" cy="3108325"/>
          </a:xfrm>
        </p:spPr>
        <p:txBody>
          <a:bodyPr/>
          <a:lstStyle/>
          <a:p>
            <a:pPr eaLnBrk="1" hangingPunct="1">
              <a:lnSpc>
                <a:spcPct val="80000"/>
              </a:lnSpc>
              <a:defRPr/>
            </a:pPr>
            <a:r>
              <a:rPr lang="en-US" sz="2000" b="1" dirty="0">
                <a:solidFill>
                  <a:srgbClr val="7D9263"/>
                </a:solidFill>
                <a:latin typeface="Calibri" pitchFamily="34" charset="0"/>
                <a:cs typeface="Arial" charset="0"/>
              </a:rPr>
              <a:t>Adapted by the State of California CHDP Nutrition Subcommittee </a:t>
            </a:r>
          </a:p>
          <a:p>
            <a:pPr eaLnBrk="1" hangingPunct="1">
              <a:spcBef>
                <a:spcPts val="0"/>
              </a:spcBef>
              <a:spcAft>
                <a:spcPts val="900"/>
              </a:spcAft>
              <a:defRPr/>
            </a:pPr>
            <a:r>
              <a:rPr lang="en-US" sz="2000" b="1" dirty="0">
                <a:solidFill>
                  <a:srgbClr val="7D9263"/>
                </a:solidFill>
                <a:latin typeface="Calibri" pitchFamily="34" charset="0"/>
                <a:cs typeface="Arial" charset="0"/>
              </a:rPr>
              <a:t>from the online training module:</a:t>
            </a:r>
            <a:endParaRPr lang="en-US" sz="800" b="1" dirty="0">
              <a:solidFill>
                <a:srgbClr val="7D9263"/>
              </a:solidFill>
              <a:latin typeface="Calibri" pitchFamily="34" charset="0"/>
              <a:cs typeface="Arial" charset="0"/>
            </a:endParaRPr>
          </a:p>
          <a:p>
            <a:pPr eaLnBrk="1" hangingPunct="1">
              <a:spcBef>
                <a:spcPts val="0"/>
              </a:spcBef>
              <a:spcAft>
                <a:spcPts val="900"/>
              </a:spcAft>
              <a:defRPr/>
            </a:pPr>
            <a:r>
              <a:rPr lang="en-US" sz="1800" b="1" i="1" dirty="0">
                <a:solidFill>
                  <a:srgbClr val="7D9263"/>
                </a:solidFill>
                <a:latin typeface="Calibri" pitchFamily="34" charset="0"/>
                <a:cs typeface="Arial" charset="0"/>
              </a:rPr>
              <a:t>“Accurately Weighing &amp; Measuring Infants,</a:t>
            </a:r>
            <a:br>
              <a:rPr lang="en-US" sz="1800" b="1" i="1" dirty="0">
                <a:solidFill>
                  <a:srgbClr val="7D9263"/>
                </a:solidFill>
                <a:latin typeface="Calibri" pitchFamily="34" charset="0"/>
                <a:cs typeface="Arial" charset="0"/>
              </a:rPr>
            </a:br>
            <a:r>
              <a:rPr lang="en-US" sz="1800" b="1" i="1" dirty="0">
                <a:solidFill>
                  <a:srgbClr val="7D9263"/>
                </a:solidFill>
                <a:latin typeface="Calibri" pitchFamily="34" charset="0"/>
                <a:cs typeface="Arial" charset="0"/>
              </a:rPr>
              <a:t>Children and Adolescents: Technique”</a:t>
            </a:r>
            <a:endParaRPr lang="en-US" sz="800" b="1" i="1" dirty="0">
              <a:solidFill>
                <a:srgbClr val="7D9263"/>
              </a:solidFill>
              <a:latin typeface="Calibri" pitchFamily="34" charset="0"/>
              <a:cs typeface="Arial" charset="0"/>
            </a:endParaRPr>
          </a:p>
          <a:p>
            <a:pPr eaLnBrk="1" hangingPunct="1">
              <a:spcBef>
                <a:spcPts val="0"/>
              </a:spcBef>
              <a:spcAft>
                <a:spcPts val="900"/>
              </a:spcAft>
              <a:defRPr/>
            </a:pPr>
            <a:r>
              <a:rPr lang="en-US" sz="1800" b="1" dirty="0">
                <a:solidFill>
                  <a:srgbClr val="7D9263"/>
                </a:solidFill>
                <a:latin typeface="Calibri" pitchFamily="34" charset="0"/>
                <a:cs typeface="Arial" charset="0"/>
              </a:rPr>
              <a:t>U.S. Department of Health and Human Services</a:t>
            </a:r>
            <a:br>
              <a:rPr lang="en-US" sz="1800" b="1" dirty="0">
                <a:solidFill>
                  <a:srgbClr val="7D9263"/>
                </a:solidFill>
                <a:latin typeface="Calibri" pitchFamily="34" charset="0"/>
                <a:cs typeface="Arial" charset="0"/>
              </a:rPr>
            </a:br>
            <a:r>
              <a:rPr lang="en-US" sz="1800" b="1" dirty="0">
                <a:solidFill>
                  <a:srgbClr val="7D9263"/>
                </a:solidFill>
                <a:latin typeface="Calibri" pitchFamily="34" charset="0"/>
                <a:cs typeface="Arial" charset="0"/>
              </a:rPr>
              <a:t>Health Resources and Services Administration</a:t>
            </a:r>
            <a:br>
              <a:rPr lang="en-US" sz="1800" b="1" dirty="0">
                <a:solidFill>
                  <a:srgbClr val="7D9263"/>
                </a:solidFill>
                <a:latin typeface="Calibri" pitchFamily="34" charset="0"/>
                <a:cs typeface="Arial" charset="0"/>
              </a:rPr>
            </a:br>
            <a:r>
              <a:rPr lang="en-US" sz="1800" b="1" dirty="0">
                <a:solidFill>
                  <a:srgbClr val="7D9263"/>
                </a:solidFill>
                <a:latin typeface="Calibri" pitchFamily="34" charset="0"/>
                <a:cs typeface="Arial" charset="0"/>
              </a:rPr>
              <a:t>Maternal and Child Health Bureau </a:t>
            </a:r>
          </a:p>
          <a:p>
            <a:pPr eaLnBrk="1" hangingPunct="1">
              <a:spcBef>
                <a:spcPts val="0"/>
              </a:spcBef>
              <a:spcAft>
                <a:spcPts val="900"/>
              </a:spcAft>
              <a:defRPr/>
            </a:pPr>
            <a:r>
              <a:rPr lang="en-US" sz="1800" b="1" dirty="0">
                <a:latin typeface="Calibri" pitchFamily="34" charset="0"/>
                <a:cs typeface="Arial" charset="0"/>
                <a:hlinkClick r:id="rId3"/>
              </a:rPr>
              <a:t>http://depts.washington.edu/growth/</a:t>
            </a:r>
            <a:endParaRPr lang="en-US" sz="1800" b="1" dirty="0">
              <a:latin typeface="Calibri" pitchFamily="34" charset="0"/>
              <a:cs typeface="Arial" charset="0"/>
            </a:endParaRPr>
          </a:p>
          <a:p>
            <a:pPr eaLnBrk="1" hangingPunct="1">
              <a:lnSpc>
                <a:spcPct val="80000"/>
              </a:lnSpc>
              <a:defRPr/>
            </a:pPr>
            <a:r>
              <a:rPr lang="en-US" sz="1800" dirty="0">
                <a:solidFill>
                  <a:srgbClr val="7D9263"/>
                </a:solidFill>
                <a:latin typeface="Calibri" pitchFamily="34" charset="0"/>
              </a:rPr>
              <a:t>Revised April 2021</a:t>
            </a:r>
            <a:endParaRPr lang="en-US" sz="1800" b="1" dirty="0">
              <a:latin typeface="Arial" charset="0"/>
              <a:cs typeface="Arial" charset="0"/>
            </a:endParaRPr>
          </a:p>
          <a:p>
            <a:pPr eaLnBrk="1" hangingPunct="1">
              <a:defRPr/>
            </a:pPr>
            <a:endParaRPr lang="en-US" dirty="0"/>
          </a:p>
        </p:txBody>
      </p:sp>
      <p:sp>
        <p:nvSpPr>
          <p:cNvPr id="7171" name="Text Box 2"/>
          <p:cNvSpPr txBox="1">
            <a:spLocks noChangeArrowheads="1"/>
          </p:cNvSpPr>
          <p:nvPr/>
        </p:nvSpPr>
        <p:spPr bwMode="auto">
          <a:xfrm>
            <a:off x="566738" y="457201"/>
            <a:ext cx="8001000" cy="2246769"/>
          </a:xfrm>
          <a:prstGeom prst="rect">
            <a:avLst/>
          </a:prstGeom>
          <a:noFill/>
          <a:ln w="9525">
            <a:noFill/>
            <a:miter lim="800000"/>
            <a:headEnd/>
            <a:tailEnd/>
          </a:ln>
        </p:spPr>
        <p:txBody>
          <a:bodyPr wrap="square">
            <a:spAutoFit/>
          </a:bodyPr>
          <a:lstStyle/>
          <a:p>
            <a:pPr algn="ctr">
              <a:spcBef>
                <a:spcPct val="50000"/>
              </a:spcBef>
            </a:pPr>
            <a:r>
              <a:rPr lang="en-US" sz="4800" b="1" dirty="0">
                <a:solidFill>
                  <a:srgbClr val="7D9263"/>
                </a:solidFill>
                <a:latin typeface="Calibri" pitchFamily="34" charset="0"/>
              </a:rPr>
              <a:t>How to Accurately</a:t>
            </a:r>
            <a:br>
              <a:rPr lang="en-US" sz="4800" b="1" dirty="0">
                <a:solidFill>
                  <a:srgbClr val="7D9263"/>
                </a:solidFill>
                <a:latin typeface="Calibri" pitchFamily="34" charset="0"/>
              </a:rPr>
            </a:br>
            <a:r>
              <a:rPr lang="en-US" sz="4800" b="1" dirty="0">
                <a:solidFill>
                  <a:srgbClr val="7D9263"/>
                </a:solidFill>
                <a:latin typeface="Calibri" pitchFamily="34" charset="0"/>
              </a:rPr>
              <a:t>Weigh and Measure Children</a:t>
            </a:r>
            <a:br>
              <a:rPr lang="en-US" sz="3200" b="1" dirty="0">
                <a:solidFill>
                  <a:srgbClr val="7D9263"/>
                </a:solidFill>
                <a:latin typeface="Calibri" pitchFamily="34" charset="0"/>
              </a:rPr>
            </a:br>
            <a:r>
              <a:rPr lang="en-US" sz="4400" i="1" dirty="0">
                <a:solidFill>
                  <a:srgbClr val="7D9263"/>
                </a:solidFill>
                <a:latin typeface="Calibri" pitchFamily="34" charset="0"/>
              </a:rPr>
              <a:t>for the </a:t>
            </a:r>
            <a:r>
              <a:rPr lang="en-US" sz="4400" i="1" dirty="0" err="1">
                <a:solidFill>
                  <a:srgbClr val="7D9263"/>
                </a:solidFill>
                <a:latin typeface="Calibri" pitchFamily="34" charset="0"/>
              </a:rPr>
              <a:t>CHDP</a:t>
            </a:r>
            <a:r>
              <a:rPr lang="en-US" sz="4400" i="1" dirty="0">
                <a:solidFill>
                  <a:srgbClr val="7D9263"/>
                </a:solidFill>
                <a:latin typeface="Calibri" pitchFamily="34" charset="0"/>
              </a:rPr>
              <a:t> Well-Child Exam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228600"/>
            <a:ext cx="8229600" cy="830263"/>
          </a:xfrm>
          <a:prstGeom prst="rect">
            <a:avLst/>
          </a:prstGeom>
          <a:noFill/>
          <a:ln w="9525">
            <a:noFill/>
            <a:miter lim="800000"/>
            <a:headEnd/>
            <a:tailEnd/>
          </a:ln>
        </p:spPr>
        <p:txBody>
          <a:bodyPr>
            <a:spAutoFit/>
          </a:bodyPr>
          <a:lstStyle/>
          <a:p>
            <a:pPr algn="ctr">
              <a:spcBef>
                <a:spcPct val="50000"/>
              </a:spcBef>
              <a:defRPr/>
            </a:pPr>
            <a:r>
              <a:rPr lang="en-US" sz="4800" b="1" dirty="0">
                <a:solidFill>
                  <a:schemeClr val="accent1">
                    <a:lumMod val="75000"/>
                  </a:schemeClr>
                </a:solidFill>
                <a:latin typeface="Calibri" pitchFamily="34" charset="0"/>
              </a:rPr>
              <a:t>Measure Lying or Standing?</a:t>
            </a:r>
          </a:p>
        </p:txBody>
      </p:sp>
      <p:sp>
        <p:nvSpPr>
          <p:cNvPr id="119812" name="Text Box 4"/>
          <p:cNvSpPr txBox="1">
            <a:spLocks noChangeArrowheads="1"/>
          </p:cNvSpPr>
          <p:nvPr/>
        </p:nvSpPr>
        <p:spPr bwMode="auto">
          <a:xfrm>
            <a:off x="304800" y="3810000"/>
            <a:ext cx="4114800" cy="2743200"/>
          </a:xfrm>
          <a:prstGeom prst="rect">
            <a:avLst/>
          </a:prstGeom>
          <a:noFill/>
          <a:ln w="19050">
            <a:solidFill>
              <a:schemeClr val="tx2">
                <a:lumMod val="50000"/>
              </a:schemeClr>
            </a:solidFill>
            <a:miter lim="800000"/>
            <a:headEnd/>
            <a:tailEnd/>
          </a:ln>
          <a:effectLst/>
        </p:spPr>
        <p:txBody>
          <a:bodyPr>
            <a:spAutoFit/>
          </a:bodyPr>
          <a:lstStyle/>
          <a:p>
            <a:pPr algn="ctr">
              <a:spcBef>
                <a:spcPts val="0"/>
              </a:spcBef>
              <a:spcAft>
                <a:spcPts val="1200"/>
              </a:spcAft>
              <a:defRPr/>
            </a:pPr>
            <a:r>
              <a:rPr lang="en-US" sz="2400" dirty="0">
                <a:latin typeface="Verdana" pitchFamily="34" charset="0"/>
                <a:sym typeface="Symbol" pitchFamily="18" charset="2"/>
              </a:rPr>
              <a:t> </a:t>
            </a:r>
            <a:r>
              <a:rPr lang="en-US" sz="3200" b="1" dirty="0">
                <a:solidFill>
                  <a:schemeClr val="accent1">
                    <a:lumMod val="75000"/>
                  </a:schemeClr>
                </a:solidFill>
                <a:latin typeface="Calibri" pitchFamily="34" charset="0"/>
                <a:sym typeface="Symbol" pitchFamily="18" charset="2"/>
              </a:rPr>
              <a:t>Length (Lying)</a:t>
            </a:r>
            <a:endParaRPr lang="en-US" sz="2800" dirty="0">
              <a:solidFill>
                <a:schemeClr val="accent1">
                  <a:lumMod val="75000"/>
                </a:schemeClr>
              </a:solidFill>
              <a:latin typeface="Calibri" pitchFamily="34" charset="0"/>
              <a:sym typeface="Symbol" pitchFamily="18" charset="2"/>
            </a:endParaRPr>
          </a:p>
          <a:p>
            <a:pPr marL="274320" indent="-274320">
              <a:spcBef>
                <a:spcPts val="0"/>
              </a:spcBef>
              <a:spcAft>
                <a:spcPts val="600"/>
              </a:spcAft>
              <a:buClr>
                <a:schemeClr val="accent2"/>
              </a:buClr>
              <a:buFont typeface="Wingdings" pitchFamily="2" charset="2"/>
              <a:buChar char="§"/>
              <a:defRPr/>
            </a:pPr>
            <a:r>
              <a:rPr lang="en-US" sz="2800" dirty="0">
                <a:solidFill>
                  <a:schemeClr val="accent1">
                    <a:lumMod val="75000"/>
                  </a:schemeClr>
                </a:solidFill>
                <a:latin typeface="Calibri" pitchFamily="34" charset="0"/>
                <a:sym typeface="Symbol" pitchFamily="18" charset="2"/>
              </a:rPr>
              <a:t>Use Birth – 24 months</a:t>
            </a:r>
            <a:br>
              <a:rPr lang="en-US" sz="2800" dirty="0">
                <a:solidFill>
                  <a:schemeClr val="accent1">
                    <a:lumMod val="75000"/>
                  </a:schemeClr>
                </a:solidFill>
                <a:latin typeface="Calibri" pitchFamily="34" charset="0"/>
                <a:sym typeface="Symbol" pitchFamily="18" charset="2"/>
              </a:rPr>
            </a:br>
            <a:r>
              <a:rPr lang="en-US" sz="2800" dirty="0">
                <a:solidFill>
                  <a:schemeClr val="accent1">
                    <a:lumMod val="75000"/>
                  </a:schemeClr>
                </a:solidFill>
                <a:latin typeface="Calibri" pitchFamily="34" charset="0"/>
                <a:sym typeface="Symbol" pitchFamily="18" charset="2"/>
              </a:rPr>
              <a:t>WHO growth chart </a:t>
            </a:r>
          </a:p>
          <a:p>
            <a:pPr marL="274320" indent="-274320">
              <a:spcBef>
                <a:spcPts val="0"/>
              </a:spcBef>
              <a:spcAft>
                <a:spcPts val="600"/>
              </a:spcAft>
              <a:buClr>
                <a:schemeClr val="accent2"/>
              </a:buClr>
              <a:buFont typeface="Wingdings" pitchFamily="2" charset="2"/>
              <a:buChar char="§"/>
              <a:defRPr/>
            </a:pPr>
            <a:r>
              <a:rPr lang="en-US" sz="2800" dirty="0">
                <a:solidFill>
                  <a:schemeClr val="accent1">
                    <a:lumMod val="75000"/>
                  </a:schemeClr>
                </a:solidFill>
                <a:latin typeface="Calibri" pitchFamily="34" charset="0"/>
                <a:sym typeface="Symbol" pitchFamily="18" charset="2"/>
              </a:rPr>
              <a:t>Unable to stand</a:t>
            </a:r>
            <a:br>
              <a:rPr lang="en-US" sz="2800" dirty="0">
                <a:solidFill>
                  <a:schemeClr val="accent1">
                    <a:lumMod val="75000"/>
                  </a:schemeClr>
                </a:solidFill>
                <a:latin typeface="Calibri" pitchFamily="34" charset="0"/>
                <a:sym typeface="Symbol" pitchFamily="18" charset="2"/>
              </a:rPr>
            </a:br>
            <a:r>
              <a:rPr lang="en-US" sz="2800" dirty="0">
                <a:solidFill>
                  <a:schemeClr val="accent1">
                    <a:lumMod val="75000"/>
                  </a:schemeClr>
                </a:solidFill>
                <a:latin typeface="Calibri" pitchFamily="34" charset="0"/>
                <a:sym typeface="Symbol" pitchFamily="18" charset="2"/>
              </a:rPr>
              <a:t>without assistance*</a:t>
            </a:r>
          </a:p>
          <a:p>
            <a:pPr>
              <a:spcBef>
                <a:spcPts val="600"/>
              </a:spcBef>
              <a:buClr>
                <a:schemeClr val="accent2"/>
              </a:buClr>
              <a:buFont typeface="Wingdings" pitchFamily="2" charset="2"/>
              <a:buChar char="§"/>
              <a:defRPr/>
            </a:pPr>
            <a:endParaRPr lang="en-US" sz="800" dirty="0">
              <a:latin typeface="Calibri" pitchFamily="34" charset="0"/>
              <a:sym typeface="Symbol" pitchFamily="18" charset="2"/>
            </a:endParaRPr>
          </a:p>
        </p:txBody>
      </p:sp>
      <p:sp>
        <p:nvSpPr>
          <p:cNvPr id="119813" name="Text Box 5"/>
          <p:cNvSpPr txBox="1">
            <a:spLocks noChangeArrowheads="1"/>
          </p:cNvSpPr>
          <p:nvPr/>
        </p:nvSpPr>
        <p:spPr bwMode="auto">
          <a:xfrm>
            <a:off x="4648200" y="3810000"/>
            <a:ext cx="4114800" cy="2743200"/>
          </a:xfrm>
          <a:prstGeom prst="rect">
            <a:avLst/>
          </a:prstGeom>
          <a:noFill/>
          <a:ln w="19050">
            <a:solidFill>
              <a:schemeClr val="tx2">
                <a:lumMod val="50000"/>
              </a:schemeClr>
            </a:solidFill>
            <a:miter lim="800000"/>
            <a:headEnd/>
            <a:tailEnd/>
          </a:ln>
          <a:effectLst/>
        </p:spPr>
        <p:txBody>
          <a:bodyPr>
            <a:spAutoFit/>
          </a:bodyPr>
          <a:lstStyle/>
          <a:p>
            <a:pPr algn="ctr">
              <a:spcBef>
                <a:spcPts val="0"/>
              </a:spcBef>
              <a:spcAft>
                <a:spcPts val="1200"/>
              </a:spcAft>
              <a:defRPr/>
            </a:pPr>
            <a:r>
              <a:rPr lang="en-US" sz="3200" b="1" dirty="0">
                <a:solidFill>
                  <a:schemeClr val="accent1">
                    <a:lumMod val="75000"/>
                  </a:schemeClr>
                </a:solidFill>
                <a:latin typeface="Calibri" pitchFamily="34" charset="0"/>
              </a:rPr>
              <a:t>Stature (Standing)</a:t>
            </a:r>
          </a:p>
          <a:p>
            <a:pPr marL="274320" indent="-274320">
              <a:spcBef>
                <a:spcPts val="0"/>
              </a:spcBef>
              <a:spcAft>
                <a:spcPts val="600"/>
              </a:spcAft>
              <a:buClr>
                <a:schemeClr val="accent2"/>
              </a:buClr>
              <a:buFont typeface="Wingdings" pitchFamily="2" charset="2"/>
              <a:buChar char="§"/>
              <a:defRPr/>
            </a:pPr>
            <a:r>
              <a:rPr lang="en-US" sz="2800" dirty="0">
                <a:solidFill>
                  <a:schemeClr val="accent1">
                    <a:lumMod val="75000"/>
                  </a:schemeClr>
                </a:solidFill>
                <a:latin typeface="Calibri" pitchFamily="34" charset="0"/>
              </a:rPr>
              <a:t>Able to stand without</a:t>
            </a:r>
          </a:p>
          <a:p>
            <a:pPr marL="274320" indent="-274320">
              <a:spcBef>
                <a:spcPts val="0"/>
              </a:spcBef>
              <a:spcAft>
                <a:spcPts val="600"/>
              </a:spcAft>
              <a:buClr>
                <a:schemeClr val="accent2"/>
              </a:buClr>
              <a:defRPr/>
            </a:pPr>
            <a:r>
              <a:rPr lang="en-US" sz="2800" dirty="0">
                <a:solidFill>
                  <a:schemeClr val="accent1">
                    <a:lumMod val="75000"/>
                  </a:schemeClr>
                </a:solidFill>
                <a:latin typeface="Calibri" pitchFamily="34" charset="0"/>
              </a:rPr>
              <a:t>   assistance</a:t>
            </a:r>
          </a:p>
          <a:p>
            <a:pPr marL="274320" indent="-274320">
              <a:spcBef>
                <a:spcPts val="0"/>
              </a:spcBef>
              <a:spcAft>
                <a:spcPts val="600"/>
              </a:spcAft>
              <a:buClr>
                <a:schemeClr val="accent2"/>
              </a:buClr>
              <a:buFont typeface="Wingdings" pitchFamily="2" charset="2"/>
              <a:buChar char="§"/>
              <a:defRPr/>
            </a:pPr>
            <a:r>
              <a:rPr lang="en-US" sz="2800" dirty="0">
                <a:solidFill>
                  <a:schemeClr val="accent1">
                    <a:lumMod val="75000"/>
                  </a:schemeClr>
                </a:solidFill>
                <a:latin typeface="Calibri" pitchFamily="34" charset="0"/>
              </a:rPr>
              <a:t>Use 2</a:t>
            </a:r>
            <a:r>
              <a:rPr lang="en-US" sz="2800" dirty="0">
                <a:solidFill>
                  <a:schemeClr val="accent1">
                    <a:lumMod val="75000"/>
                  </a:schemeClr>
                </a:solidFill>
                <a:latin typeface="Calibri" pitchFamily="34" charset="0"/>
                <a:sym typeface="Symbol" pitchFamily="18" charset="2"/>
              </a:rPr>
              <a:t> – </a:t>
            </a:r>
            <a:r>
              <a:rPr lang="en-US" sz="2800" dirty="0">
                <a:solidFill>
                  <a:schemeClr val="accent1">
                    <a:lumMod val="75000"/>
                  </a:schemeClr>
                </a:solidFill>
                <a:latin typeface="Calibri" pitchFamily="34" charset="0"/>
              </a:rPr>
              <a:t>20 years</a:t>
            </a:r>
            <a:br>
              <a:rPr lang="en-US" sz="2800" dirty="0">
                <a:solidFill>
                  <a:schemeClr val="accent1">
                    <a:lumMod val="75000"/>
                  </a:schemeClr>
                </a:solidFill>
                <a:latin typeface="Calibri" pitchFamily="34" charset="0"/>
              </a:rPr>
            </a:br>
            <a:r>
              <a:rPr lang="en-US" sz="2800" dirty="0">
                <a:solidFill>
                  <a:schemeClr val="accent1">
                    <a:lumMod val="75000"/>
                  </a:schemeClr>
                </a:solidFill>
                <a:latin typeface="Calibri" pitchFamily="34" charset="0"/>
              </a:rPr>
              <a:t>CDC growth chart</a:t>
            </a:r>
            <a:endParaRPr lang="en-US" sz="800" dirty="0">
              <a:latin typeface="Calibri" pitchFamily="34" charset="0"/>
            </a:endParaRPr>
          </a:p>
        </p:txBody>
      </p:sp>
      <p:pic>
        <p:nvPicPr>
          <p:cNvPr id="17413" name="Picture 6" descr="WeighMeasure-14.jpg"/>
          <p:cNvPicPr>
            <a:picLocks noChangeAspect="1"/>
          </p:cNvPicPr>
          <p:nvPr/>
        </p:nvPicPr>
        <p:blipFill>
          <a:blip r:embed="rId3" cstate="print"/>
          <a:srcRect/>
          <a:stretch>
            <a:fillRect/>
          </a:stretch>
        </p:blipFill>
        <p:spPr bwMode="auto">
          <a:xfrm>
            <a:off x="965200" y="1295400"/>
            <a:ext cx="3149600" cy="2362200"/>
          </a:xfrm>
          <a:prstGeom prst="rect">
            <a:avLst/>
          </a:prstGeom>
          <a:noFill/>
          <a:ln w="19050">
            <a:solidFill>
              <a:schemeClr val="tx2">
                <a:lumMod val="50000"/>
              </a:schemeClr>
            </a:solidFill>
            <a:miter lim="800000"/>
            <a:headEnd/>
            <a:tailEnd/>
          </a:ln>
        </p:spPr>
      </p:pic>
      <p:pic>
        <p:nvPicPr>
          <p:cNvPr id="17414" name="Picture 7" descr="WeighMeasure-04.jpg"/>
          <p:cNvPicPr>
            <a:picLocks noChangeAspect="1"/>
          </p:cNvPicPr>
          <p:nvPr/>
        </p:nvPicPr>
        <p:blipFill>
          <a:blip r:embed="rId4" cstate="print"/>
          <a:srcRect/>
          <a:stretch>
            <a:fillRect/>
          </a:stretch>
        </p:blipFill>
        <p:spPr bwMode="auto">
          <a:xfrm>
            <a:off x="6005513" y="1219200"/>
            <a:ext cx="1443037" cy="2438400"/>
          </a:xfrm>
          <a:prstGeom prst="rect">
            <a:avLst/>
          </a:prstGeom>
          <a:noFill/>
          <a:ln w="19050">
            <a:solidFill>
              <a:schemeClr val="tx2">
                <a:lumMod val="50000"/>
              </a:schemeClr>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33400" y="304800"/>
            <a:ext cx="7848600" cy="830263"/>
          </a:xfrm>
          <a:prstGeom prst="rect">
            <a:avLst/>
          </a:prstGeom>
          <a:noFill/>
          <a:ln w="9525">
            <a:noFill/>
            <a:miter lim="800000"/>
            <a:headEnd/>
            <a:tailEnd/>
          </a:ln>
          <a:effectLst/>
        </p:spPr>
        <p:txBody>
          <a:bodyPr>
            <a:spAutoFit/>
          </a:bodyPr>
          <a:lstStyle/>
          <a:p>
            <a:pPr algn="ctr">
              <a:spcBef>
                <a:spcPct val="50000"/>
              </a:spcBef>
              <a:defRPr/>
            </a:pPr>
            <a:r>
              <a:rPr lang="en-US" sz="4800" b="1" dirty="0">
                <a:solidFill>
                  <a:schemeClr val="accent1">
                    <a:lumMod val="75000"/>
                  </a:schemeClr>
                </a:solidFill>
                <a:latin typeface="Calibri" pitchFamily="34" charset="0"/>
              </a:rPr>
              <a:t>Measuring Infant’s Length </a:t>
            </a:r>
          </a:p>
        </p:txBody>
      </p:sp>
      <p:sp>
        <p:nvSpPr>
          <p:cNvPr id="92163" name="Text Box 3"/>
          <p:cNvSpPr txBox="1">
            <a:spLocks noChangeArrowheads="1"/>
          </p:cNvSpPr>
          <p:nvPr/>
        </p:nvSpPr>
        <p:spPr bwMode="auto">
          <a:xfrm>
            <a:off x="533400" y="1371600"/>
            <a:ext cx="4419600" cy="4708525"/>
          </a:xfrm>
          <a:prstGeom prst="rect">
            <a:avLst/>
          </a:prstGeom>
          <a:noFill/>
          <a:ln w="9525">
            <a:noFill/>
            <a:miter lim="800000"/>
            <a:headEnd/>
            <a:tailEnd/>
          </a:ln>
          <a:effectLst/>
        </p:spPr>
        <p:txBody>
          <a:bodyPr>
            <a:spAutoFit/>
          </a:bodyPr>
          <a:lstStyle/>
          <a:p>
            <a:pPr>
              <a:spcBef>
                <a:spcPts val="0"/>
              </a:spcBef>
              <a:spcAft>
                <a:spcPts val="1200"/>
              </a:spcAft>
              <a:defRPr/>
            </a:pPr>
            <a:r>
              <a:rPr lang="en-US" sz="3200" b="1" dirty="0">
                <a:solidFill>
                  <a:schemeClr val="accent1">
                    <a:lumMod val="75000"/>
                  </a:schemeClr>
                </a:solidFill>
                <a:latin typeface="Calibri" pitchFamily="34" charset="0"/>
              </a:rPr>
              <a:t>Equipment Needed</a:t>
            </a:r>
            <a:r>
              <a:rPr lang="en-US" sz="3200" dirty="0">
                <a:solidFill>
                  <a:schemeClr val="accent1">
                    <a:lumMod val="75000"/>
                  </a:schemeClr>
                </a:solidFill>
                <a:latin typeface="Calibri" pitchFamily="34" charset="0"/>
              </a:rPr>
              <a:t>: </a:t>
            </a:r>
          </a:p>
          <a:p>
            <a:pPr marL="274320" indent="-274320">
              <a:spcBef>
                <a:spcPts val="0"/>
              </a:spcBef>
              <a:spcAft>
                <a:spcPts val="1200"/>
              </a:spcAft>
              <a:buClr>
                <a:schemeClr val="accent2"/>
              </a:buClr>
              <a:buFont typeface="Wingdings" pitchFamily="2" charset="2"/>
              <a:buChar char="§"/>
              <a:defRPr/>
            </a:pPr>
            <a:r>
              <a:rPr lang="en-US" sz="3200" dirty="0">
                <a:solidFill>
                  <a:schemeClr val="accent1">
                    <a:lumMod val="75000"/>
                  </a:schemeClr>
                </a:solidFill>
                <a:latin typeface="Calibri" pitchFamily="34" charset="0"/>
              </a:rPr>
              <a:t>Measuring board</a:t>
            </a:r>
          </a:p>
          <a:p>
            <a:pPr marL="274320" indent="-274320">
              <a:spcBef>
                <a:spcPts val="0"/>
              </a:spcBef>
              <a:spcAft>
                <a:spcPts val="1200"/>
              </a:spcAft>
              <a:buClr>
                <a:schemeClr val="accent2"/>
              </a:buClr>
              <a:buFont typeface="Wingdings" pitchFamily="2" charset="2"/>
              <a:buChar char="§"/>
              <a:defRPr/>
            </a:pPr>
            <a:r>
              <a:rPr lang="en-US" sz="3200" dirty="0">
                <a:solidFill>
                  <a:schemeClr val="accent1">
                    <a:lumMod val="75000"/>
                  </a:schemeClr>
                </a:solidFill>
                <a:latin typeface="Calibri" pitchFamily="34" charset="0"/>
              </a:rPr>
              <a:t>Movable foot piece</a:t>
            </a:r>
          </a:p>
          <a:p>
            <a:pPr marL="274320" indent="-274320">
              <a:spcBef>
                <a:spcPts val="0"/>
              </a:spcBef>
              <a:spcAft>
                <a:spcPts val="1200"/>
              </a:spcAft>
              <a:buClr>
                <a:schemeClr val="accent2"/>
              </a:buClr>
              <a:buFont typeface="Wingdings" pitchFamily="2" charset="2"/>
              <a:buChar char="§"/>
              <a:defRPr/>
            </a:pPr>
            <a:r>
              <a:rPr lang="en-US" sz="3200" dirty="0">
                <a:solidFill>
                  <a:schemeClr val="accent1">
                    <a:lumMod val="75000"/>
                  </a:schemeClr>
                </a:solidFill>
                <a:latin typeface="Calibri" pitchFamily="34" charset="0"/>
              </a:rPr>
              <a:t>Rigid headboard</a:t>
            </a:r>
          </a:p>
          <a:p>
            <a:pPr marL="274320" indent="-274320">
              <a:spcBef>
                <a:spcPts val="0"/>
              </a:spcBef>
              <a:spcAft>
                <a:spcPts val="1200"/>
              </a:spcAft>
              <a:buClr>
                <a:schemeClr val="accent2"/>
              </a:buClr>
              <a:buFont typeface="Wingdings" pitchFamily="2" charset="2"/>
              <a:buChar char="§"/>
              <a:defRPr/>
            </a:pPr>
            <a:r>
              <a:rPr lang="en-US" sz="3200" dirty="0">
                <a:solidFill>
                  <a:schemeClr val="accent1">
                    <a:lumMod val="75000"/>
                  </a:schemeClr>
                </a:solidFill>
                <a:latin typeface="Calibri" pitchFamily="34" charset="0"/>
              </a:rPr>
              <a:t>Marked to 1/8”</a:t>
            </a:r>
          </a:p>
          <a:p>
            <a:pPr>
              <a:spcBef>
                <a:spcPts val="0"/>
              </a:spcBef>
              <a:spcAft>
                <a:spcPts val="1200"/>
              </a:spcAft>
              <a:buClr>
                <a:schemeClr val="accent2"/>
              </a:buClr>
              <a:defRPr/>
            </a:pPr>
            <a:r>
              <a:rPr lang="en-US" sz="3200" b="1" dirty="0">
                <a:solidFill>
                  <a:schemeClr val="accent1">
                    <a:lumMod val="75000"/>
                  </a:schemeClr>
                </a:solidFill>
                <a:latin typeface="Calibri" pitchFamily="34" charset="0"/>
              </a:rPr>
              <a:t>Need assistant </a:t>
            </a:r>
          </a:p>
          <a:p>
            <a:pPr lvl="1">
              <a:spcBef>
                <a:spcPct val="50000"/>
              </a:spcBef>
              <a:defRPr/>
            </a:pPr>
            <a:endParaRPr lang="en-US" sz="3200" dirty="0">
              <a:solidFill>
                <a:schemeClr val="accent1">
                  <a:lumMod val="75000"/>
                </a:schemeClr>
              </a:solidFill>
              <a:latin typeface="Arial" pitchFamily="34" charset="0"/>
            </a:endParaRPr>
          </a:p>
        </p:txBody>
      </p:sp>
      <p:pic>
        <p:nvPicPr>
          <p:cNvPr id="18436" name="Picture 4" descr="WeighMeasure-14.jpg"/>
          <p:cNvPicPr>
            <a:picLocks noChangeAspect="1"/>
          </p:cNvPicPr>
          <p:nvPr/>
        </p:nvPicPr>
        <p:blipFill>
          <a:blip r:embed="rId3" cstate="print"/>
          <a:srcRect/>
          <a:stretch>
            <a:fillRect/>
          </a:stretch>
        </p:blipFill>
        <p:spPr bwMode="auto">
          <a:xfrm>
            <a:off x="4267200" y="1981200"/>
            <a:ext cx="4495800" cy="3371850"/>
          </a:xfrm>
          <a:prstGeom prst="rect">
            <a:avLst/>
          </a:prstGeom>
          <a:noFill/>
          <a:ln w="19050">
            <a:solidFill>
              <a:schemeClr val="tx2">
                <a:lumMod val="50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0-#ppt_w/2"/>
                                          </p:val>
                                        </p:tav>
                                        <p:tav tm="100000">
                                          <p:val>
                                            <p:strVal val="#ppt_x"/>
                                          </p:val>
                                        </p:tav>
                                      </p:tavLst>
                                    </p:anim>
                                    <p:anim calcmode="lin" valueType="num">
                                      <p:cBhvr additive="base">
                                        <p:cTn id="8" dur="500" fill="hold"/>
                                        <p:tgtEl>
                                          <p:spTgt spid="92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533400" y="304800"/>
            <a:ext cx="8153400" cy="830263"/>
          </a:xfrm>
          <a:prstGeom prst="rect">
            <a:avLst/>
          </a:prstGeom>
          <a:noFill/>
          <a:ln w="9525">
            <a:noFill/>
            <a:miter lim="800000"/>
            <a:headEnd/>
            <a:tailEnd/>
          </a:ln>
        </p:spPr>
        <p:txBody>
          <a:bodyPr>
            <a:spAutoFit/>
          </a:bodyPr>
          <a:lstStyle/>
          <a:p>
            <a:pPr algn="ctr">
              <a:spcBef>
                <a:spcPct val="50000"/>
              </a:spcBef>
              <a:defRPr/>
            </a:pPr>
            <a:r>
              <a:rPr lang="en-US" sz="4800" b="1" dirty="0">
                <a:solidFill>
                  <a:schemeClr val="accent1">
                    <a:lumMod val="75000"/>
                  </a:schemeClr>
                </a:solidFill>
                <a:latin typeface="Calibri" pitchFamily="34" charset="0"/>
              </a:rPr>
              <a:t>Measuring Infant’s Length</a:t>
            </a:r>
          </a:p>
        </p:txBody>
      </p:sp>
      <p:pic>
        <p:nvPicPr>
          <p:cNvPr id="19459" name="Picture 6" descr="WeighMeasure-60.jpg"/>
          <p:cNvPicPr>
            <a:picLocks noChangeAspect="1"/>
          </p:cNvPicPr>
          <p:nvPr/>
        </p:nvPicPr>
        <p:blipFill>
          <a:blip r:embed="rId3" cstate="print"/>
          <a:srcRect/>
          <a:stretch>
            <a:fillRect/>
          </a:stretch>
        </p:blipFill>
        <p:spPr bwMode="auto">
          <a:xfrm>
            <a:off x="609600" y="1482725"/>
            <a:ext cx="3886200" cy="3292475"/>
          </a:xfrm>
          <a:prstGeom prst="rect">
            <a:avLst/>
          </a:prstGeom>
          <a:noFill/>
          <a:ln w="19050">
            <a:solidFill>
              <a:schemeClr val="tx2">
                <a:lumMod val="50000"/>
              </a:schemeClr>
            </a:solidFill>
            <a:miter lim="800000"/>
            <a:headEnd/>
            <a:tailEnd/>
          </a:ln>
        </p:spPr>
      </p:pic>
      <p:pic>
        <p:nvPicPr>
          <p:cNvPr id="19460" name="Picture 7" descr="WeighMeasure-61.jpg"/>
          <p:cNvPicPr>
            <a:picLocks noChangeAspect="1"/>
          </p:cNvPicPr>
          <p:nvPr/>
        </p:nvPicPr>
        <p:blipFill>
          <a:blip r:embed="rId4" cstate="print"/>
          <a:srcRect/>
          <a:stretch>
            <a:fillRect/>
          </a:stretch>
        </p:blipFill>
        <p:spPr bwMode="auto">
          <a:xfrm>
            <a:off x="4800600" y="3248025"/>
            <a:ext cx="3810000" cy="3228975"/>
          </a:xfrm>
          <a:prstGeom prst="rect">
            <a:avLst/>
          </a:prstGeom>
          <a:noFill/>
          <a:ln w="19050">
            <a:solidFill>
              <a:schemeClr val="tx2">
                <a:lumMod val="50000"/>
              </a:schemeClr>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Grp="1" noChangeArrowheads="1"/>
          </p:cNvSpPr>
          <p:nvPr>
            <p:ph type="body" idx="1"/>
          </p:nvPr>
        </p:nvSpPr>
        <p:spPr>
          <a:xfrm>
            <a:off x="381000" y="2286000"/>
            <a:ext cx="8321675" cy="3886200"/>
          </a:xfrm>
        </p:spPr>
        <p:txBody>
          <a:bodyPr/>
          <a:lstStyle/>
          <a:p>
            <a:pPr>
              <a:spcBef>
                <a:spcPct val="50000"/>
              </a:spcBef>
              <a:spcAft>
                <a:spcPts val="1800"/>
              </a:spcAft>
              <a:buFont typeface="Wingdings" pitchFamily="2" charset="2"/>
              <a:buChar char="§"/>
              <a:defRPr/>
            </a:pPr>
            <a:r>
              <a:rPr lang="en-US" sz="3000" dirty="0">
                <a:solidFill>
                  <a:schemeClr val="accent1">
                    <a:lumMod val="75000"/>
                  </a:schemeClr>
                </a:solidFill>
                <a:latin typeface="Calibri" pitchFamily="34" charset="0"/>
              </a:rPr>
              <a:t>Measuring tape or yardstick attached to tabletops</a:t>
            </a:r>
          </a:p>
          <a:p>
            <a:pPr>
              <a:spcBef>
                <a:spcPct val="50000"/>
              </a:spcBef>
              <a:spcAft>
                <a:spcPts val="1800"/>
              </a:spcAft>
              <a:buFont typeface="Wingdings" pitchFamily="2" charset="2"/>
              <a:buChar char="§"/>
              <a:defRPr/>
            </a:pPr>
            <a:r>
              <a:rPr lang="en-US" sz="3000" dirty="0">
                <a:solidFill>
                  <a:schemeClr val="accent1">
                    <a:lumMod val="75000"/>
                  </a:schemeClr>
                </a:solidFill>
                <a:latin typeface="Calibri" pitchFamily="34" charset="0"/>
              </a:rPr>
              <a:t>Measuring between 2 pencil marks on exam table</a:t>
            </a:r>
          </a:p>
        </p:txBody>
      </p:sp>
      <p:sp>
        <p:nvSpPr>
          <p:cNvPr id="20483" name="Text Box 2"/>
          <p:cNvSpPr txBox="1">
            <a:spLocks noChangeArrowheads="1"/>
          </p:cNvSpPr>
          <p:nvPr/>
        </p:nvSpPr>
        <p:spPr bwMode="auto">
          <a:xfrm>
            <a:off x="609600" y="187325"/>
            <a:ext cx="8001000" cy="1555750"/>
          </a:xfrm>
          <a:prstGeom prst="rect">
            <a:avLst/>
          </a:prstGeom>
          <a:noFill/>
          <a:ln w="9525">
            <a:noFill/>
            <a:miter lim="800000"/>
            <a:headEnd/>
            <a:tailEnd/>
          </a:ln>
        </p:spPr>
        <p:txBody>
          <a:bodyPr>
            <a:spAutoFit/>
          </a:bodyPr>
          <a:lstStyle/>
          <a:p>
            <a:pPr algn="ctr">
              <a:spcBef>
                <a:spcPct val="50000"/>
              </a:spcBef>
            </a:pPr>
            <a:r>
              <a:rPr lang="en-US" sz="4800" b="1">
                <a:solidFill>
                  <a:srgbClr val="7D9263"/>
                </a:solidFill>
                <a:latin typeface="Calibri" pitchFamily="34" charset="0"/>
              </a:rPr>
              <a:t>Inappropriate</a:t>
            </a:r>
            <a:br>
              <a:rPr lang="en-US" sz="4800" b="1">
                <a:solidFill>
                  <a:srgbClr val="7D9263"/>
                </a:solidFill>
                <a:latin typeface="Calibri" pitchFamily="34" charset="0"/>
              </a:rPr>
            </a:br>
            <a:r>
              <a:rPr lang="en-US" sz="4800" b="1">
                <a:solidFill>
                  <a:srgbClr val="7D9263"/>
                </a:solidFill>
                <a:latin typeface="Calibri" pitchFamily="34" charset="0"/>
              </a:rPr>
              <a:t>Methods of Measuring</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609600" y="304800"/>
            <a:ext cx="7983538" cy="830263"/>
          </a:xfrm>
          <a:prstGeom prst="rect">
            <a:avLst/>
          </a:prstGeom>
          <a:noFill/>
          <a:ln w="9525">
            <a:noFill/>
            <a:miter lim="800000"/>
            <a:headEnd/>
            <a:tailEnd/>
          </a:ln>
          <a:effectLst/>
        </p:spPr>
        <p:txBody>
          <a:bodyPr>
            <a:spAutoFit/>
          </a:bodyPr>
          <a:lstStyle/>
          <a:p>
            <a:pPr algn="ctr">
              <a:spcBef>
                <a:spcPct val="50000"/>
              </a:spcBef>
              <a:defRPr/>
            </a:pPr>
            <a:r>
              <a:rPr lang="en-US" sz="4800" b="1" dirty="0">
                <a:solidFill>
                  <a:schemeClr val="accent1">
                    <a:lumMod val="75000"/>
                  </a:schemeClr>
                </a:solidFill>
                <a:latin typeface="Calibri" pitchFamily="34" charset="0"/>
              </a:rPr>
              <a:t>Measuring Infant’s Length </a:t>
            </a:r>
          </a:p>
        </p:txBody>
      </p:sp>
      <p:sp>
        <p:nvSpPr>
          <p:cNvPr id="94211" name="Text Box 3"/>
          <p:cNvSpPr txBox="1">
            <a:spLocks noChangeArrowheads="1"/>
          </p:cNvSpPr>
          <p:nvPr/>
        </p:nvSpPr>
        <p:spPr bwMode="auto">
          <a:xfrm>
            <a:off x="457200" y="1311275"/>
            <a:ext cx="8305800" cy="4937125"/>
          </a:xfrm>
          <a:prstGeom prst="rect">
            <a:avLst/>
          </a:prstGeom>
          <a:noFill/>
          <a:ln w="9525">
            <a:noFill/>
            <a:miter lim="800000"/>
            <a:headEnd/>
            <a:tailEnd/>
          </a:ln>
          <a:effectLst/>
        </p:spPr>
        <p:txBody>
          <a:bodyPr>
            <a:spAutoFit/>
          </a:bodyPr>
          <a:lstStyle/>
          <a:p>
            <a:pPr marL="457200" indent="-457200">
              <a:spcBef>
                <a:spcPts val="0"/>
              </a:spcBef>
              <a:spcAft>
                <a:spcPts val="1800"/>
              </a:spcAft>
              <a:buClr>
                <a:schemeClr val="accent2"/>
              </a:buClr>
              <a:buFont typeface="+mj-lt"/>
              <a:buAutoNum type="arabicPeriod"/>
              <a:defRPr/>
            </a:pPr>
            <a:r>
              <a:rPr lang="en-US" sz="3200" dirty="0">
                <a:solidFill>
                  <a:schemeClr val="accent1">
                    <a:lumMod val="75000"/>
                  </a:schemeClr>
                </a:solidFill>
                <a:latin typeface="Calibri" pitchFamily="34" charset="0"/>
              </a:rPr>
              <a:t>Measure infant wearing only clean, dry  diaper.  No shoes.</a:t>
            </a:r>
          </a:p>
          <a:p>
            <a:pPr marL="457200" indent="-457200">
              <a:spcBef>
                <a:spcPts val="0"/>
              </a:spcBef>
              <a:spcAft>
                <a:spcPts val="1800"/>
              </a:spcAft>
              <a:buClr>
                <a:schemeClr val="accent2"/>
              </a:buClr>
              <a:buFont typeface="+mj-lt"/>
              <a:buAutoNum type="arabicPeriod"/>
              <a:defRPr/>
            </a:pPr>
            <a:r>
              <a:rPr lang="en-US" sz="3200" dirty="0">
                <a:solidFill>
                  <a:schemeClr val="accent1">
                    <a:lumMod val="75000"/>
                  </a:schemeClr>
                </a:solidFill>
                <a:latin typeface="Calibri" pitchFamily="34" charset="0"/>
              </a:rPr>
              <a:t>Lay infant on back.</a:t>
            </a:r>
          </a:p>
          <a:p>
            <a:pPr marL="457200" indent="-457200">
              <a:spcBef>
                <a:spcPts val="0"/>
              </a:spcBef>
              <a:spcAft>
                <a:spcPts val="1800"/>
              </a:spcAft>
              <a:buClr>
                <a:schemeClr val="accent2"/>
              </a:buClr>
              <a:buFont typeface="+mj-lt"/>
              <a:buAutoNum type="arabicPeriod"/>
              <a:defRPr/>
            </a:pPr>
            <a:r>
              <a:rPr lang="en-US" sz="3200" dirty="0">
                <a:solidFill>
                  <a:schemeClr val="accent1">
                    <a:lumMod val="75000"/>
                  </a:schemeClr>
                </a:solidFill>
                <a:latin typeface="Calibri" pitchFamily="34" charset="0"/>
              </a:rPr>
              <a:t>Assistant or parent holds</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head firmly against                                           the headboard.</a:t>
            </a:r>
          </a:p>
          <a:p>
            <a:pPr marL="457200" indent="-457200">
              <a:spcBef>
                <a:spcPts val="0"/>
              </a:spcBef>
              <a:spcAft>
                <a:spcPts val="1800"/>
              </a:spcAft>
              <a:buClr>
                <a:schemeClr val="accent2"/>
              </a:buClr>
              <a:buFont typeface="+mj-lt"/>
              <a:buAutoNum type="arabicPeriod"/>
              <a:defRPr/>
            </a:pPr>
            <a:r>
              <a:rPr lang="en-US" sz="3200" dirty="0">
                <a:solidFill>
                  <a:schemeClr val="accent1">
                    <a:lumMod val="75000"/>
                  </a:schemeClr>
                </a:solidFill>
                <a:latin typeface="Calibri" pitchFamily="34" charset="0"/>
              </a:rPr>
              <a:t>With one hand, hold infant knees down, straightening the hips and knees</a:t>
            </a:r>
            <a:r>
              <a:rPr lang="en-US" sz="3400" dirty="0">
                <a:solidFill>
                  <a:schemeClr val="accent1">
                    <a:lumMod val="75000"/>
                  </a:schemeClr>
                </a:solidFill>
                <a:latin typeface="Calibri" pitchFamily="34" charset="0"/>
              </a:rPr>
              <a:t>. </a:t>
            </a:r>
          </a:p>
          <a:p>
            <a:pPr marL="514350" indent="-514350">
              <a:spcBef>
                <a:spcPct val="50000"/>
              </a:spcBef>
              <a:buClr>
                <a:schemeClr val="accent2"/>
              </a:buClr>
              <a:defRPr/>
            </a:pPr>
            <a:endParaRPr lang="en-US" sz="3600" dirty="0">
              <a:solidFill>
                <a:schemeClr val="accent1">
                  <a:lumMod val="75000"/>
                </a:schemeClr>
              </a:solidFill>
              <a:latin typeface="+mn-lt"/>
            </a:endParaRPr>
          </a:p>
          <a:p>
            <a:pPr marL="342900" indent="-342900">
              <a:spcBef>
                <a:spcPct val="50000"/>
              </a:spcBef>
              <a:buFontTx/>
              <a:buAutoNum type="arabicPeriod"/>
              <a:defRPr/>
            </a:pPr>
            <a:endParaRPr lang="en-US" sz="3200" dirty="0">
              <a:solidFill>
                <a:schemeClr val="tx2"/>
              </a:solidFill>
              <a:latin typeface="Arial" pitchFamily="34" charset="0"/>
            </a:endParaRPr>
          </a:p>
        </p:txBody>
      </p:sp>
      <p:pic>
        <p:nvPicPr>
          <p:cNvPr id="21508" name="Picture 4" descr="WeighMeasure-60.jpg"/>
          <p:cNvPicPr>
            <a:picLocks noChangeAspect="1"/>
          </p:cNvPicPr>
          <p:nvPr/>
        </p:nvPicPr>
        <p:blipFill>
          <a:blip r:embed="rId2" cstate="print"/>
          <a:srcRect/>
          <a:stretch>
            <a:fillRect/>
          </a:stretch>
        </p:blipFill>
        <p:spPr bwMode="auto">
          <a:xfrm>
            <a:off x="5562600" y="2133600"/>
            <a:ext cx="3148013" cy="2667000"/>
          </a:xfrm>
          <a:prstGeom prst="rect">
            <a:avLst/>
          </a:prstGeom>
          <a:noFill/>
          <a:ln w="19050">
            <a:solidFill>
              <a:schemeClr val="tx2">
                <a:lumMod val="50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609600" y="304800"/>
            <a:ext cx="7848600" cy="830263"/>
          </a:xfrm>
          <a:prstGeom prst="rect">
            <a:avLst/>
          </a:prstGeom>
          <a:noFill/>
          <a:ln w="9525">
            <a:noFill/>
            <a:miter lim="800000"/>
            <a:headEnd/>
            <a:tailEnd/>
          </a:ln>
          <a:effectLst/>
        </p:spPr>
        <p:txBody>
          <a:bodyPr>
            <a:spAutoFit/>
          </a:bodyPr>
          <a:lstStyle/>
          <a:p>
            <a:pPr algn="ctr">
              <a:spcBef>
                <a:spcPct val="50000"/>
              </a:spcBef>
              <a:defRPr/>
            </a:pPr>
            <a:r>
              <a:rPr lang="en-US" sz="4800" b="1" dirty="0">
                <a:solidFill>
                  <a:schemeClr val="accent1">
                    <a:lumMod val="75000"/>
                  </a:schemeClr>
                </a:solidFill>
                <a:latin typeface="Calibri" pitchFamily="34" charset="0"/>
                <a:cs typeface="Arial" pitchFamily="34" charset="0"/>
              </a:rPr>
              <a:t>Measuring Infant’s Length </a:t>
            </a:r>
          </a:p>
        </p:txBody>
      </p:sp>
      <p:sp>
        <p:nvSpPr>
          <p:cNvPr id="95235" name="Text Box 3"/>
          <p:cNvSpPr txBox="1">
            <a:spLocks noChangeArrowheads="1"/>
          </p:cNvSpPr>
          <p:nvPr/>
        </p:nvSpPr>
        <p:spPr bwMode="auto">
          <a:xfrm>
            <a:off x="457200" y="1752600"/>
            <a:ext cx="8001000" cy="4001095"/>
          </a:xfrm>
          <a:prstGeom prst="rect">
            <a:avLst/>
          </a:prstGeom>
          <a:noFill/>
          <a:ln w="9525">
            <a:noFill/>
            <a:miter lim="800000"/>
            <a:headEnd/>
            <a:tailEnd/>
          </a:ln>
          <a:effectLst/>
        </p:spPr>
        <p:txBody>
          <a:bodyPr>
            <a:spAutoFit/>
          </a:bodyPr>
          <a:lstStyle/>
          <a:p>
            <a:pPr marL="457200" indent="-457200">
              <a:spcBef>
                <a:spcPts val="0"/>
              </a:spcBef>
              <a:spcAft>
                <a:spcPts val="1800"/>
              </a:spcAft>
              <a:buClr>
                <a:schemeClr val="accent2"/>
              </a:buClr>
              <a:buFont typeface="+mj-lt"/>
              <a:buAutoNum type="arabicPeriod" startAt="5"/>
              <a:defRPr/>
            </a:pPr>
            <a:r>
              <a:rPr lang="en-US" sz="3200" dirty="0">
                <a:solidFill>
                  <a:schemeClr val="accent1">
                    <a:lumMod val="75000"/>
                  </a:schemeClr>
                </a:solidFill>
                <a:latin typeface="Calibri" pitchFamily="34" charset="0"/>
              </a:rPr>
              <a:t>With the other hand,</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move the footboard</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until it is resting firmly</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against infant heels.</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Toes point directly up.</a:t>
            </a:r>
          </a:p>
          <a:p>
            <a:pPr marL="457200" indent="-457200">
              <a:spcBef>
                <a:spcPts val="0"/>
              </a:spcBef>
              <a:spcAft>
                <a:spcPts val="1800"/>
              </a:spcAft>
              <a:buClr>
                <a:schemeClr val="accent2"/>
              </a:buClr>
              <a:buFont typeface="+mj-lt"/>
              <a:buAutoNum type="arabicPeriod" startAt="6"/>
              <a:defRPr/>
            </a:pPr>
            <a:r>
              <a:rPr lang="en-US" sz="3200" dirty="0">
                <a:solidFill>
                  <a:schemeClr val="accent1">
                    <a:lumMod val="75000"/>
                  </a:schemeClr>
                </a:solidFill>
                <a:latin typeface="Calibri" pitchFamily="34" charset="0"/>
              </a:rPr>
              <a:t>Measure length to nearest 1/8”.</a:t>
            </a:r>
          </a:p>
          <a:p>
            <a:pPr>
              <a:spcBef>
                <a:spcPts val="0"/>
              </a:spcBef>
              <a:spcAft>
                <a:spcPts val="1800"/>
              </a:spcAft>
              <a:buClr>
                <a:schemeClr val="accent2"/>
              </a:buClr>
              <a:defRPr/>
            </a:pPr>
            <a:endParaRPr lang="en-US" sz="3200" dirty="0">
              <a:solidFill>
                <a:schemeClr val="accent1">
                  <a:lumMod val="75000"/>
                </a:schemeClr>
              </a:solidFill>
              <a:latin typeface="Arial" pitchFamily="34" charset="0"/>
            </a:endParaRPr>
          </a:p>
        </p:txBody>
      </p:sp>
      <p:sp>
        <p:nvSpPr>
          <p:cNvPr id="22532" name="Rectangle 4"/>
          <p:cNvSpPr>
            <a:spLocks noChangeArrowheads="1"/>
          </p:cNvSpPr>
          <p:nvPr/>
        </p:nvSpPr>
        <p:spPr bwMode="auto">
          <a:xfrm>
            <a:off x="3643313" y="2538413"/>
            <a:ext cx="9144000" cy="0"/>
          </a:xfrm>
          <a:prstGeom prst="rect">
            <a:avLst/>
          </a:prstGeom>
          <a:noFill/>
          <a:ln w="9525">
            <a:noFill/>
            <a:miter lim="800000"/>
            <a:headEnd/>
            <a:tailEnd/>
          </a:ln>
        </p:spPr>
        <p:txBody>
          <a:bodyPr>
            <a:spAutoFit/>
          </a:bodyPr>
          <a:lstStyle/>
          <a:p>
            <a:endParaRPr lang="en-US"/>
          </a:p>
        </p:txBody>
      </p:sp>
      <p:sp>
        <p:nvSpPr>
          <p:cNvPr id="22533" name="Rectangle 6"/>
          <p:cNvSpPr>
            <a:spLocks noChangeArrowheads="1"/>
          </p:cNvSpPr>
          <p:nvPr/>
        </p:nvSpPr>
        <p:spPr bwMode="auto">
          <a:xfrm>
            <a:off x="3443288" y="2943225"/>
            <a:ext cx="9144000" cy="0"/>
          </a:xfrm>
          <a:prstGeom prst="rect">
            <a:avLst/>
          </a:prstGeom>
          <a:noFill/>
          <a:ln w="9525">
            <a:noFill/>
            <a:miter lim="800000"/>
            <a:headEnd/>
            <a:tailEnd/>
          </a:ln>
        </p:spPr>
        <p:txBody>
          <a:bodyPr>
            <a:spAutoFit/>
          </a:bodyPr>
          <a:lstStyle/>
          <a:p>
            <a:endParaRPr lang="en-US"/>
          </a:p>
        </p:txBody>
      </p:sp>
      <p:pic>
        <p:nvPicPr>
          <p:cNvPr id="22534" name="Picture 6" descr="WeighMeasure-61.jpg"/>
          <p:cNvPicPr>
            <a:picLocks noChangeAspect="1"/>
          </p:cNvPicPr>
          <p:nvPr/>
        </p:nvPicPr>
        <p:blipFill>
          <a:blip r:embed="rId2" cstate="print"/>
          <a:srcRect/>
          <a:stretch>
            <a:fillRect/>
          </a:stretch>
        </p:blipFill>
        <p:spPr bwMode="auto">
          <a:xfrm>
            <a:off x="5246688" y="1447800"/>
            <a:ext cx="3287712" cy="2786063"/>
          </a:xfrm>
          <a:prstGeom prst="rect">
            <a:avLst/>
          </a:prstGeom>
          <a:noFill/>
          <a:ln w="19050">
            <a:solidFill>
              <a:schemeClr val="tx2">
                <a:lumMod val="50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0" y="457200"/>
            <a:ext cx="9144000" cy="830263"/>
          </a:xfrm>
          <a:prstGeom prst="rect">
            <a:avLst/>
          </a:prstGeom>
          <a:noFill/>
          <a:ln w="9525">
            <a:noFill/>
            <a:miter lim="800000"/>
            <a:headEnd/>
            <a:tailEnd/>
          </a:ln>
          <a:effectLst/>
        </p:spPr>
        <p:txBody>
          <a:bodyPr>
            <a:spAutoFit/>
          </a:bodyPr>
          <a:lstStyle/>
          <a:p>
            <a:pPr algn="ctr">
              <a:spcBef>
                <a:spcPct val="50000"/>
              </a:spcBef>
              <a:defRPr/>
            </a:pPr>
            <a:r>
              <a:rPr lang="en-US" sz="4800" b="1" dirty="0">
                <a:solidFill>
                  <a:schemeClr val="accent1">
                    <a:lumMod val="75000"/>
                  </a:schemeClr>
                </a:solidFill>
                <a:latin typeface="Calibri" pitchFamily="34" charset="0"/>
              </a:rPr>
              <a:t>Measuring Height (Stature) </a:t>
            </a:r>
          </a:p>
        </p:txBody>
      </p:sp>
      <p:sp>
        <p:nvSpPr>
          <p:cNvPr id="97283" name="Text Box 3"/>
          <p:cNvSpPr txBox="1">
            <a:spLocks noChangeArrowheads="1"/>
          </p:cNvSpPr>
          <p:nvPr/>
        </p:nvSpPr>
        <p:spPr bwMode="auto">
          <a:xfrm>
            <a:off x="533400" y="1295400"/>
            <a:ext cx="6934200" cy="4724400"/>
          </a:xfrm>
          <a:prstGeom prst="rect">
            <a:avLst/>
          </a:prstGeom>
          <a:noFill/>
          <a:ln w="9525">
            <a:noFill/>
            <a:miter lim="800000"/>
            <a:headEnd/>
            <a:tailEnd/>
          </a:ln>
          <a:effectLst/>
        </p:spPr>
        <p:txBody>
          <a:bodyPr>
            <a:spAutoFit/>
          </a:bodyPr>
          <a:lstStyle/>
          <a:p>
            <a:pPr>
              <a:spcBef>
                <a:spcPts val="0"/>
              </a:spcBef>
              <a:spcAft>
                <a:spcPts val="1800"/>
              </a:spcAft>
              <a:defRPr/>
            </a:pPr>
            <a:r>
              <a:rPr lang="en-US" sz="3200" b="1" dirty="0">
                <a:solidFill>
                  <a:schemeClr val="accent1">
                    <a:lumMod val="75000"/>
                  </a:schemeClr>
                </a:solidFill>
                <a:latin typeface="Calibri" pitchFamily="34" charset="0"/>
              </a:rPr>
              <a:t>Equipment Needed</a:t>
            </a:r>
            <a:r>
              <a:rPr lang="en-US" sz="3200" dirty="0">
                <a:solidFill>
                  <a:schemeClr val="accent1">
                    <a:lumMod val="75000"/>
                  </a:schemeClr>
                </a:solidFill>
                <a:latin typeface="Calibri" pitchFamily="34" charset="0"/>
              </a:rPr>
              <a:t>: </a:t>
            </a:r>
          </a:p>
          <a:p>
            <a:pPr>
              <a:spcBef>
                <a:spcPts val="0"/>
              </a:spcBef>
              <a:spcAft>
                <a:spcPts val="1200"/>
              </a:spcAft>
              <a:defRPr/>
            </a:pPr>
            <a:r>
              <a:rPr lang="en-US" sz="3200" dirty="0">
                <a:solidFill>
                  <a:schemeClr val="accent1">
                    <a:lumMod val="75000"/>
                  </a:schemeClr>
                </a:solidFill>
                <a:latin typeface="Calibri" pitchFamily="34" charset="0"/>
              </a:rPr>
              <a:t>Vertical stadiometer (height rod):</a:t>
            </a:r>
          </a:p>
          <a:p>
            <a:pPr lvl="1">
              <a:spcBef>
                <a:spcPts val="0"/>
              </a:spcBef>
              <a:spcAft>
                <a:spcPts val="1200"/>
              </a:spcAft>
              <a:buClr>
                <a:schemeClr val="accent2"/>
              </a:buClr>
              <a:buFont typeface="Wingdings" pitchFamily="2" charset="2"/>
              <a:buChar char="§"/>
              <a:defRPr/>
            </a:pPr>
            <a:r>
              <a:rPr lang="en-US" sz="3200" dirty="0">
                <a:solidFill>
                  <a:schemeClr val="accent1">
                    <a:lumMod val="75000"/>
                  </a:schemeClr>
                </a:solidFill>
                <a:latin typeface="Calibri" pitchFamily="34" charset="0"/>
              </a:rPr>
              <a:t>  Movable horizontal</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    headboard</a:t>
            </a:r>
          </a:p>
          <a:p>
            <a:pPr lvl="1">
              <a:spcBef>
                <a:spcPts val="0"/>
              </a:spcBef>
              <a:spcAft>
                <a:spcPts val="1200"/>
              </a:spcAft>
              <a:buClr>
                <a:schemeClr val="accent2"/>
              </a:buClr>
              <a:buFont typeface="Wingdings" pitchFamily="2" charset="2"/>
              <a:buChar char="§"/>
              <a:defRPr/>
            </a:pPr>
            <a:r>
              <a:rPr lang="en-US" sz="3200" dirty="0">
                <a:solidFill>
                  <a:schemeClr val="accent1">
                    <a:lumMod val="75000"/>
                  </a:schemeClr>
                </a:solidFill>
                <a:latin typeface="Calibri" pitchFamily="34" charset="0"/>
              </a:rPr>
              <a:t>  Marked to 1/8”</a:t>
            </a:r>
          </a:p>
          <a:p>
            <a:pPr lvl="1">
              <a:spcBef>
                <a:spcPts val="0"/>
              </a:spcBef>
              <a:spcAft>
                <a:spcPts val="1200"/>
              </a:spcAft>
              <a:buClr>
                <a:schemeClr val="accent2"/>
              </a:buClr>
              <a:buFont typeface="Wingdings" pitchFamily="2" charset="2"/>
              <a:buChar char="§"/>
              <a:defRPr/>
            </a:pPr>
            <a:r>
              <a:rPr lang="en-US" sz="3200" dirty="0">
                <a:solidFill>
                  <a:schemeClr val="accent1">
                    <a:lumMod val="75000"/>
                  </a:schemeClr>
                </a:solidFill>
                <a:latin typeface="Calibri" pitchFamily="34" charset="0"/>
              </a:rPr>
              <a:t>  Attached to a firm, </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    vertical surface</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    (without baseboard)</a:t>
            </a:r>
            <a:r>
              <a:rPr lang="en-US" sz="3200" b="1" dirty="0">
                <a:solidFill>
                  <a:schemeClr val="accent1">
                    <a:lumMod val="75000"/>
                  </a:schemeClr>
                </a:solidFill>
                <a:latin typeface="Calibri" pitchFamily="34" charset="0"/>
              </a:rPr>
              <a:t> </a:t>
            </a:r>
          </a:p>
        </p:txBody>
      </p:sp>
      <p:pic>
        <p:nvPicPr>
          <p:cNvPr id="5" name="Picture 4" descr="WeighMeasure-01.jpg"/>
          <p:cNvPicPr>
            <a:picLocks noChangeAspect="1"/>
          </p:cNvPicPr>
          <p:nvPr/>
        </p:nvPicPr>
        <p:blipFill>
          <a:blip r:embed="rId3" cstate="print"/>
          <a:stretch>
            <a:fillRect/>
          </a:stretch>
        </p:blipFill>
        <p:spPr>
          <a:xfrm>
            <a:off x="6553200" y="1752600"/>
            <a:ext cx="2209800" cy="4479925"/>
          </a:xfrm>
          <a:prstGeom prst="rect">
            <a:avLst/>
          </a:prstGeom>
          <a:ln w="19050">
            <a:solidFill>
              <a:schemeClr val="tx2">
                <a:lumMod val="50000"/>
              </a:schemeClr>
            </a:solid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04800" y="609600"/>
            <a:ext cx="8458200" cy="830263"/>
          </a:xfrm>
          <a:prstGeom prst="rect">
            <a:avLst/>
          </a:prstGeom>
          <a:noFill/>
          <a:ln w="9525">
            <a:noFill/>
            <a:miter lim="800000"/>
            <a:headEnd/>
            <a:tailEnd/>
          </a:ln>
        </p:spPr>
        <p:txBody>
          <a:bodyPr>
            <a:spAutoFit/>
          </a:bodyPr>
          <a:lstStyle/>
          <a:p>
            <a:pPr algn="ctr">
              <a:spcBef>
                <a:spcPct val="50000"/>
              </a:spcBef>
              <a:defRPr/>
            </a:pPr>
            <a:r>
              <a:rPr lang="en-US" sz="4800" b="1" dirty="0">
                <a:solidFill>
                  <a:schemeClr val="accent1">
                    <a:lumMod val="75000"/>
                  </a:schemeClr>
                </a:solidFill>
                <a:latin typeface="Calibri" pitchFamily="34" charset="0"/>
              </a:rPr>
              <a:t>Measuring Height (Stature)</a:t>
            </a:r>
          </a:p>
        </p:txBody>
      </p:sp>
      <p:sp>
        <p:nvSpPr>
          <p:cNvPr id="24579" name="Text Box 4"/>
          <p:cNvSpPr txBox="1">
            <a:spLocks noChangeArrowheads="1"/>
          </p:cNvSpPr>
          <p:nvPr/>
        </p:nvSpPr>
        <p:spPr bwMode="auto">
          <a:xfrm>
            <a:off x="609600" y="2362200"/>
            <a:ext cx="7239000" cy="519113"/>
          </a:xfrm>
          <a:prstGeom prst="rect">
            <a:avLst/>
          </a:prstGeom>
          <a:noFill/>
          <a:ln w="9525">
            <a:noFill/>
            <a:miter lim="800000"/>
            <a:headEnd/>
            <a:tailEnd/>
          </a:ln>
        </p:spPr>
        <p:txBody>
          <a:bodyPr>
            <a:spAutoFit/>
          </a:bodyPr>
          <a:lstStyle/>
          <a:p>
            <a:pPr>
              <a:spcBef>
                <a:spcPct val="50000"/>
              </a:spcBef>
            </a:pPr>
            <a:endParaRPr lang="en-US" sz="2800" b="1">
              <a:solidFill>
                <a:schemeClr val="tx2"/>
              </a:solidFill>
            </a:endParaRPr>
          </a:p>
        </p:txBody>
      </p:sp>
      <p:pic>
        <p:nvPicPr>
          <p:cNvPr id="24580" name="Picture 6" descr="WeighMeasure-30.jpg"/>
          <p:cNvPicPr>
            <a:picLocks noChangeAspect="1"/>
          </p:cNvPicPr>
          <p:nvPr/>
        </p:nvPicPr>
        <p:blipFill>
          <a:blip r:embed="rId3" cstate="print"/>
          <a:srcRect/>
          <a:stretch>
            <a:fillRect/>
          </a:stretch>
        </p:blipFill>
        <p:spPr bwMode="auto">
          <a:xfrm>
            <a:off x="403225" y="1554163"/>
            <a:ext cx="2797175" cy="4800600"/>
          </a:xfrm>
          <a:prstGeom prst="rect">
            <a:avLst/>
          </a:prstGeom>
          <a:noFill/>
          <a:ln w="19050">
            <a:solidFill>
              <a:schemeClr val="tx2">
                <a:lumMod val="50000"/>
              </a:schemeClr>
            </a:solidFill>
            <a:miter lim="800000"/>
            <a:headEnd/>
            <a:tailEnd/>
          </a:ln>
        </p:spPr>
      </p:pic>
      <p:pic>
        <p:nvPicPr>
          <p:cNvPr id="24581" name="Picture 7" descr="WeighMeasure-31.jpg"/>
          <p:cNvPicPr>
            <a:picLocks noChangeAspect="1"/>
          </p:cNvPicPr>
          <p:nvPr/>
        </p:nvPicPr>
        <p:blipFill>
          <a:blip r:embed="rId4" cstate="print"/>
          <a:srcRect/>
          <a:stretch>
            <a:fillRect/>
          </a:stretch>
        </p:blipFill>
        <p:spPr bwMode="auto">
          <a:xfrm>
            <a:off x="3182938" y="1554163"/>
            <a:ext cx="2836862" cy="4794250"/>
          </a:xfrm>
          <a:prstGeom prst="rect">
            <a:avLst/>
          </a:prstGeom>
          <a:noFill/>
          <a:ln w="19050">
            <a:solidFill>
              <a:schemeClr val="tx2">
                <a:lumMod val="50000"/>
              </a:schemeClr>
            </a:solidFill>
            <a:miter lim="800000"/>
            <a:headEnd/>
            <a:tailEnd/>
          </a:ln>
        </p:spPr>
      </p:pic>
      <p:pic>
        <p:nvPicPr>
          <p:cNvPr id="24582" name="Picture 8" descr="WeighMeasure-32.jpg"/>
          <p:cNvPicPr>
            <a:picLocks noChangeAspect="1"/>
          </p:cNvPicPr>
          <p:nvPr/>
        </p:nvPicPr>
        <p:blipFill>
          <a:blip r:embed="rId5" cstate="print"/>
          <a:srcRect/>
          <a:stretch>
            <a:fillRect/>
          </a:stretch>
        </p:blipFill>
        <p:spPr bwMode="auto">
          <a:xfrm>
            <a:off x="5943600" y="1554163"/>
            <a:ext cx="2838450" cy="4800600"/>
          </a:xfrm>
          <a:prstGeom prst="rect">
            <a:avLst/>
          </a:prstGeom>
          <a:noFill/>
          <a:ln w="19050">
            <a:solidFill>
              <a:schemeClr val="tx2">
                <a:lumMod val="50000"/>
              </a:schemeClr>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3"/>
          <p:cNvSpPr txBox="1">
            <a:spLocks noGrp="1" noChangeArrowheads="1"/>
          </p:cNvSpPr>
          <p:nvPr>
            <p:ph type="body" idx="1"/>
          </p:nvPr>
        </p:nvSpPr>
        <p:spPr>
          <a:xfrm>
            <a:off x="838200" y="2743200"/>
            <a:ext cx="8007350" cy="3429000"/>
          </a:xfrm>
        </p:spPr>
        <p:txBody>
          <a:bodyPr/>
          <a:lstStyle/>
          <a:p>
            <a:pPr>
              <a:spcBef>
                <a:spcPts val="1800"/>
              </a:spcBef>
              <a:spcAft>
                <a:spcPts val="1800"/>
              </a:spcAft>
              <a:buFont typeface="Wingdings" pitchFamily="2" charset="2"/>
              <a:buChar char="§"/>
              <a:defRPr/>
            </a:pPr>
            <a:r>
              <a:rPr lang="en-US" sz="3600" dirty="0">
                <a:solidFill>
                  <a:schemeClr val="accent1">
                    <a:lumMod val="75000"/>
                  </a:schemeClr>
                </a:solidFill>
              </a:rPr>
              <a:t> </a:t>
            </a:r>
            <a:r>
              <a:rPr lang="en-US" sz="3200" dirty="0">
                <a:solidFill>
                  <a:schemeClr val="accent1">
                    <a:lumMod val="75000"/>
                  </a:schemeClr>
                </a:solidFill>
                <a:latin typeface="Calibri" pitchFamily="34" charset="0"/>
              </a:rPr>
              <a:t>Measuring tapes</a:t>
            </a:r>
          </a:p>
          <a:p>
            <a:pPr>
              <a:spcBef>
                <a:spcPts val="1800"/>
              </a:spcBef>
              <a:spcAft>
                <a:spcPts val="1800"/>
              </a:spcAft>
              <a:buFont typeface="Wingdings" pitchFamily="2" charset="2"/>
              <a:buChar char="§"/>
              <a:defRPr/>
            </a:pPr>
            <a:r>
              <a:rPr lang="en-US" sz="3200" dirty="0">
                <a:solidFill>
                  <a:schemeClr val="accent1">
                    <a:lumMod val="75000"/>
                  </a:schemeClr>
                </a:solidFill>
                <a:latin typeface="Calibri" pitchFamily="34" charset="0"/>
              </a:rPr>
              <a:t> Yardstick or poster attached to wall</a:t>
            </a:r>
          </a:p>
          <a:p>
            <a:pPr>
              <a:spcBef>
                <a:spcPts val="1800"/>
              </a:spcBef>
              <a:spcAft>
                <a:spcPts val="1800"/>
              </a:spcAft>
              <a:buFont typeface="Wingdings" pitchFamily="2" charset="2"/>
              <a:buChar char="§"/>
              <a:defRPr/>
            </a:pPr>
            <a:r>
              <a:rPr lang="en-US" sz="3200" dirty="0">
                <a:solidFill>
                  <a:schemeClr val="accent1">
                    <a:lumMod val="75000"/>
                  </a:schemeClr>
                </a:solidFill>
                <a:latin typeface="Calibri" pitchFamily="34" charset="0"/>
              </a:rPr>
              <a:t> Height rod attached to scale</a:t>
            </a:r>
          </a:p>
        </p:txBody>
      </p:sp>
      <p:pic>
        <p:nvPicPr>
          <p:cNvPr id="25603" name="Picture 4" descr="C:\Documents and Settings\kkaph\Local Settings\Temporary Internet Files\Content.IE5\01QZGTA7\MC900433845[1].png"/>
          <p:cNvPicPr>
            <a:picLocks noChangeAspect="1" noChangeArrowheads="1"/>
          </p:cNvPicPr>
          <p:nvPr/>
        </p:nvPicPr>
        <p:blipFill>
          <a:blip r:embed="rId3" cstate="print"/>
          <a:srcRect/>
          <a:stretch>
            <a:fillRect/>
          </a:stretch>
        </p:blipFill>
        <p:spPr bwMode="auto">
          <a:xfrm>
            <a:off x="5257800" y="1981200"/>
            <a:ext cx="1828800" cy="1828800"/>
          </a:xfrm>
          <a:prstGeom prst="rect">
            <a:avLst/>
          </a:prstGeom>
          <a:noFill/>
          <a:ln w="9525">
            <a:noFill/>
            <a:miter lim="800000"/>
            <a:headEnd/>
            <a:tailEnd/>
          </a:ln>
        </p:spPr>
      </p:pic>
      <p:sp>
        <p:nvSpPr>
          <p:cNvPr id="25604" name="Text Box 2"/>
          <p:cNvSpPr txBox="1">
            <a:spLocks noChangeArrowheads="1"/>
          </p:cNvSpPr>
          <p:nvPr/>
        </p:nvSpPr>
        <p:spPr bwMode="auto">
          <a:xfrm>
            <a:off x="609600" y="187325"/>
            <a:ext cx="8001000" cy="1555750"/>
          </a:xfrm>
          <a:prstGeom prst="rect">
            <a:avLst/>
          </a:prstGeom>
          <a:noFill/>
          <a:ln w="9525">
            <a:noFill/>
            <a:miter lim="800000"/>
            <a:headEnd/>
            <a:tailEnd/>
          </a:ln>
        </p:spPr>
        <p:txBody>
          <a:bodyPr>
            <a:spAutoFit/>
          </a:bodyPr>
          <a:lstStyle/>
          <a:p>
            <a:pPr algn="ctr">
              <a:spcBef>
                <a:spcPct val="50000"/>
              </a:spcBef>
            </a:pPr>
            <a:r>
              <a:rPr lang="en-US" sz="4800" b="1" dirty="0">
                <a:solidFill>
                  <a:srgbClr val="7D9263"/>
                </a:solidFill>
                <a:latin typeface="Calibri" pitchFamily="34" charset="0"/>
              </a:rPr>
              <a:t>Inappropriate</a:t>
            </a:r>
            <a:br>
              <a:rPr lang="en-US" sz="4800" b="1" dirty="0">
                <a:solidFill>
                  <a:srgbClr val="7D9263"/>
                </a:solidFill>
                <a:latin typeface="Calibri" pitchFamily="34" charset="0"/>
              </a:rPr>
            </a:br>
            <a:r>
              <a:rPr lang="en-US" sz="4800" b="1" dirty="0">
                <a:solidFill>
                  <a:srgbClr val="7D9263"/>
                </a:solidFill>
                <a:latin typeface="Calibri" pitchFamily="34" charset="0"/>
              </a:rPr>
              <a:t>Methods of Measuring</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2362200"/>
            <a:ext cx="7239000" cy="519113"/>
          </a:xfrm>
          <a:prstGeom prst="rect">
            <a:avLst/>
          </a:prstGeom>
          <a:noFill/>
          <a:ln w="9525">
            <a:noFill/>
            <a:miter lim="800000"/>
            <a:headEnd/>
            <a:tailEnd/>
          </a:ln>
        </p:spPr>
        <p:txBody>
          <a:bodyPr>
            <a:spAutoFit/>
          </a:bodyPr>
          <a:lstStyle/>
          <a:p>
            <a:pPr>
              <a:spcBef>
                <a:spcPct val="50000"/>
              </a:spcBef>
            </a:pPr>
            <a:endParaRPr lang="en-US" sz="2800" b="1">
              <a:solidFill>
                <a:schemeClr val="tx2"/>
              </a:solidFill>
            </a:endParaRPr>
          </a:p>
        </p:txBody>
      </p:sp>
      <p:sp>
        <p:nvSpPr>
          <p:cNvPr id="99332" name="Text Box 4"/>
          <p:cNvSpPr txBox="1">
            <a:spLocks noChangeArrowheads="1"/>
          </p:cNvSpPr>
          <p:nvPr/>
        </p:nvSpPr>
        <p:spPr bwMode="auto">
          <a:xfrm>
            <a:off x="381000" y="304800"/>
            <a:ext cx="8458200" cy="830263"/>
          </a:xfrm>
          <a:prstGeom prst="rect">
            <a:avLst/>
          </a:prstGeom>
          <a:noFill/>
          <a:ln w="9525">
            <a:noFill/>
            <a:miter lim="800000"/>
            <a:headEnd/>
            <a:tailEnd/>
          </a:ln>
          <a:effectLst/>
        </p:spPr>
        <p:txBody>
          <a:bodyPr>
            <a:spAutoFit/>
          </a:bodyPr>
          <a:lstStyle/>
          <a:p>
            <a:pPr algn="ctr">
              <a:spcBef>
                <a:spcPct val="50000"/>
              </a:spcBef>
              <a:defRPr/>
            </a:pPr>
            <a:r>
              <a:rPr lang="en-US" sz="4800" b="1" dirty="0">
                <a:solidFill>
                  <a:schemeClr val="accent1">
                    <a:lumMod val="75000"/>
                  </a:schemeClr>
                </a:solidFill>
                <a:latin typeface="Calibri" pitchFamily="34" charset="0"/>
              </a:rPr>
              <a:t>Measuring Height (Stature) </a:t>
            </a:r>
          </a:p>
        </p:txBody>
      </p:sp>
      <p:sp>
        <p:nvSpPr>
          <p:cNvPr id="99333" name="Text Box 5"/>
          <p:cNvSpPr txBox="1">
            <a:spLocks noChangeArrowheads="1"/>
          </p:cNvSpPr>
          <p:nvPr/>
        </p:nvSpPr>
        <p:spPr bwMode="auto">
          <a:xfrm>
            <a:off x="457200" y="1306513"/>
            <a:ext cx="8229600" cy="5170487"/>
          </a:xfrm>
          <a:prstGeom prst="rect">
            <a:avLst/>
          </a:prstGeom>
          <a:noFill/>
          <a:ln w="9525">
            <a:noFill/>
            <a:miter lim="800000"/>
            <a:headEnd/>
            <a:tailEnd/>
          </a:ln>
          <a:effectLst/>
        </p:spPr>
        <p:txBody>
          <a:bodyPr>
            <a:spAutoFit/>
          </a:bodyPr>
          <a:lstStyle/>
          <a:p>
            <a:pPr marL="457200" indent="-457200">
              <a:spcBef>
                <a:spcPts val="0"/>
              </a:spcBef>
              <a:spcAft>
                <a:spcPts val="1200"/>
              </a:spcAft>
              <a:buClr>
                <a:schemeClr val="accent2"/>
              </a:buClr>
              <a:buFont typeface="+mj-lt"/>
              <a:buAutoNum type="arabicPeriod"/>
              <a:defRPr/>
            </a:pPr>
            <a:r>
              <a:rPr lang="en-US" sz="3000" dirty="0">
                <a:solidFill>
                  <a:schemeClr val="accent1">
                    <a:lumMod val="75000"/>
                  </a:schemeClr>
                </a:solidFill>
                <a:latin typeface="Calibri" pitchFamily="34" charset="0"/>
              </a:rPr>
              <a:t>Remove shoes and outer clothing</a:t>
            </a:r>
            <a:br>
              <a:rPr lang="en-US" sz="3000" dirty="0">
                <a:solidFill>
                  <a:schemeClr val="accent1">
                    <a:lumMod val="75000"/>
                  </a:schemeClr>
                </a:solidFill>
                <a:latin typeface="Calibri" pitchFamily="34" charset="0"/>
              </a:rPr>
            </a:br>
            <a:r>
              <a:rPr lang="en-US" sz="3000" dirty="0">
                <a:solidFill>
                  <a:schemeClr val="accent1">
                    <a:lumMod val="75000"/>
                  </a:schemeClr>
                </a:solidFill>
                <a:latin typeface="Calibri" pitchFamily="34" charset="0"/>
              </a:rPr>
              <a:t>(jackets, hats).  </a:t>
            </a:r>
          </a:p>
          <a:p>
            <a:pPr marL="457200" indent="-457200">
              <a:spcBef>
                <a:spcPts val="0"/>
              </a:spcBef>
              <a:spcAft>
                <a:spcPts val="1200"/>
              </a:spcAft>
              <a:buClr>
                <a:schemeClr val="accent2"/>
              </a:buClr>
              <a:buFont typeface="+mj-lt"/>
              <a:buAutoNum type="arabicPeriod"/>
              <a:defRPr/>
            </a:pPr>
            <a:r>
              <a:rPr lang="en-US" sz="3000" dirty="0">
                <a:solidFill>
                  <a:schemeClr val="accent1">
                    <a:lumMod val="75000"/>
                  </a:schemeClr>
                </a:solidFill>
                <a:latin typeface="Calibri" pitchFamily="34" charset="0"/>
              </a:rPr>
              <a:t>Child stands on a bare, flat surface with heels slightly apart; back as straight as possible.</a:t>
            </a:r>
          </a:p>
          <a:p>
            <a:pPr marL="457200" indent="-457200">
              <a:spcBef>
                <a:spcPts val="0"/>
              </a:spcBef>
              <a:spcAft>
                <a:spcPts val="1200"/>
              </a:spcAft>
              <a:buClr>
                <a:schemeClr val="accent2"/>
              </a:buClr>
              <a:buFont typeface="+mj-lt"/>
              <a:buAutoNum type="arabicPeriod"/>
              <a:defRPr/>
            </a:pPr>
            <a:r>
              <a:rPr lang="en-US" sz="3000" dirty="0">
                <a:solidFill>
                  <a:schemeClr val="accent1">
                    <a:lumMod val="75000"/>
                  </a:schemeClr>
                </a:solidFill>
                <a:latin typeface="Calibri" pitchFamily="34" charset="0"/>
              </a:rPr>
              <a:t>Heels, buttocks, head and                         shoulders blades touch the</a:t>
            </a:r>
            <a:br>
              <a:rPr lang="en-US" sz="3000" dirty="0">
                <a:solidFill>
                  <a:schemeClr val="accent1">
                    <a:lumMod val="75000"/>
                  </a:schemeClr>
                </a:solidFill>
                <a:latin typeface="Calibri" pitchFamily="34" charset="0"/>
              </a:rPr>
            </a:br>
            <a:r>
              <a:rPr lang="en-US" sz="3000" dirty="0">
                <a:solidFill>
                  <a:schemeClr val="accent1">
                    <a:lumMod val="75000"/>
                  </a:schemeClr>
                </a:solidFill>
                <a:latin typeface="Calibri" pitchFamily="34" charset="0"/>
              </a:rPr>
              <a:t>wall or measuring surface.</a:t>
            </a:r>
          </a:p>
          <a:p>
            <a:pPr marL="457200" indent="-457200">
              <a:spcBef>
                <a:spcPts val="0"/>
              </a:spcBef>
              <a:spcAft>
                <a:spcPts val="1200"/>
              </a:spcAft>
              <a:buClr>
                <a:schemeClr val="accent2"/>
              </a:buClr>
              <a:buFont typeface="+mj-lt"/>
              <a:buAutoNum type="arabicPeriod"/>
              <a:defRPr/>
            </a:pPr>
            <a:r>
              <a:rPr lang="en-US" sz="3000" dirty="0">
                <a:solidFill>
                  <a:schemeClr val="accent1">
                    <a:lumMod val="75000"/>
                  </a:schemeClr>
                </a:solidFill>
                <a:latin typeface="Calibri" pitchFamily="34" charset="0"/>
              </a:rPr>
              <a:t>Eyes should be straight</a:t>
            </a:r>
            <a:br>
              <a:rPr lang="en-US" sz="3000" dirty="0">
                <a:solidFill>
                  <a:schemeClr val="accent1">
                    <a:lumMod val="75000"/>
                  </a:schemeClr>
                </a:solidFill>
                <a:latin typeface="Calibri" pitchFamily="34" charset="0"/>
              </a:rPr>
            </a:br>
            <a:r>
              <a:rPr lang="en-US" sz="3000" dirty="0">
                <a:solidFill>
                  <a:schemeClr val="accent1">
                    <a:lumMod val="75000"/>
                  </a:schemeClr>
                </a:solidFill>
                <a:latin typeface="Calibri" pitchFamily="34" charset="0"/>
              </a:rPr>
              <a:t>ahead, arms at side,</a:t>
            </a:r>
            <a:br>
              <a:rPr lang="en-US" sz="3000" dirty="0">
                <a:solidFill>
                  <a:schemeClr val="accent1">
                    <a:lumMod val="75000"/>
                  </a:schemeClr>
                </a:solidFill>
                <a:latin typeface="Calibri" pitchFamily="34" charset="0"/>
              </a:rPr>
            </a:br>
            <a:r>
              <a:rPr lang="en-US" sz="3000" dirty="0">
                <a:solidFill>
                  <a:schemeClr val="accent1">
                    <a:lumMod val="75000"/>
                  </a:schemeClr>
                </a:solidFill>
                <a:latin typeface="Calibri" pitchFamily="34" charset="0"/>
              </a:rPr>
              <a:t>and shoulders relaxed.</a:t>
            </a:r>
          </a:p>
        </p:txBody>
      </p:sp>
      <p:pic>
        <p:nvPicPr>
          <p:cNvPr id="26629" name="Picture 5" descr="WeighMeasure-37.jpg"/>
          <p:cNvPicPr>
            <a:picLocks noChangeAspect="1"/>
          </p:cNvPicPr>
          <p:nvPr/>
        </p:nvPicPr>
        <p:blipFill>
          <a:blip r:embed="rId3" cstate="print"/>
          <a:srcRect/>
          <a:stretch>
            <a:fillRect/>
          </a:stretch>
        </p:blipFill>
        <p:spPr bwMode="auto">
          <a:xfrm>
            <a:off x="6172200" y="3429000"/>
            <a:ext cx="2286000" cy="3048000"/>
          </a:xfrm>
          <a:prstGeom prst="rect">
            <a:avLst/>
          </a:prstGeom>
          <a:noFill/>
          <a:ln w="19050">
            <a:solidFill>
              <a:schemeClr val="tx2">
                <a:lumMod val="50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9333">
                                            <p:txEl>
                                              <p:pRg st="0" end="0"/>
                                            </p:txEl>
                                          </p:spTgt>
                                        </p:tgtEl>
                                        <p:attrNameLst>
                                          <p:attrName>style.visibility</p:attrName>
                                        </p:attrNameLst>
                                      </p:cBhvr>
                                      <p:to>
                                        <p:strVal val="visible"/>
                                      </p:to>
                                    </p:set>
                                    <p:anim calcmode="lin" valueType="num">
                                      <p:cBhvr additive="base">
                                        <p:cTn id="7" dur="500" fill="hold"/>
                                        <p:tgtEl>
                                          <p:spTgt spid="993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9333">
                                            <p:txEl>
                                              <p:pRg st="1" end="1"/>
                                            </p:txEl>
                                          </p:spTgt>
                                        </p:tgtEl>
                                        <p:attrNameLst>
                                          <p:attrName>style.visibility</p:attrName>
                                        </p:attrNameLst>
                                      </p:cBhvr>
                                      <p:to>
                                        <p:strVal val="visible"/>
                                      </p:to>
                                    </p:set>
                                    <p:anim calcmode="lin" valueType="num">
                                      <p:cBhvr additive="base">
                                        <p:cTn id="13" dur="500" fill="hold"/>
                                        <p:tgtEl>
                                          <p:spTgt spid="9933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93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9333">
                                            <p:txEl>
                                              <p:pRg st="2" end="2"/>
                                            </p:txEl>
                                          </p:spTgt>
                                        </p:tgtEl>
                                        <p:attrNameLst>
                                          <p:attrName>style.visibility</p:attrName>
                                        </p:attrNameLst>
                                      </p:cBhvr>
                                      <p:to>
                                        <p:strVal val="visible"/>
                                      </p:to>
                                    </p:set>
                                    <p:anim calcmode="lin" valueType="num">
                                      <p:cBhvr additive="base">
                                        <p:cTn id="19" dur="500" fill="hold"/>
                                        <p:tgtEl>
                                          <p:spTgt spid="9933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93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9333">
                                            <p:txEl>
                                              <p:pRg st="3" end="3"/>
                                            </p:txEl>
                                          </p:spTgt>
                                        </p:tgtEl>
                                        <p:attrNameLst>
                                          <p:attrName>style.visibility</p:attrName>
                                        </p:attrNameLst>
                                      </p:cBhvr>
                                      <p:to>
                                        <p:strVal val="visible"/>
                                      </p:to>
                                    </p:set>
                                    <p:anim calcmode="lin" valueType="num">
                                      <p:cBhvr additive="base">
                                        <p:cTn id="25" dur="500" fill="hold"/>
                                        <p:tgtEl>
                                          <p:spTgt spid="9933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933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idx="1"/>
          </p:nvPr>
        </p:nvSpPr>
        <p:spPr>
          <a:xfrm>
            <a:off x="381000" y="1219200"/>
            <a:ext cx="6172200" cy="5638800"/>
          </a:xfrm>
        </p:spPr>
        <p:txBody>
          <a:bodyPr/>
          <a:lstStyle/>
          <a:p>
            <a:pPr marL="609600" indent="-609600" eaLnBrk="1" hangingPunct="1">
              <a:spcBef>
                <a:spcPts val="0"/>
              </a:spcBef>
              <a:spcAft>
                <a:spcPts val="0"/>
              </a:spcAft>
              <a:buFont typeface="Wingdings 2" pitchFamily="18" charset="2"/>
              <a:buNone/>
              <a:defRPr/>
            </a:pPr>
            <a:r>
              <a:rPr lang="en-US" sz="3200" b="1" dirty="0">
                <a:solidFill>
                  <a:schemeClr val="accent1">
                    <a:lumMod val="75000"/>
                  </a:schemeClr>
                </a:solidFill>
                <a:latin typeface="Calibri" pitchFamily="34" charset="0"/>
              </a:rPr>
              <a:t>By the end of this presentation </a:t>
            </a:r>
          </a:p>
          <a:p>
            <a:pPr marL="609600" indent="-609600" eaLnBrk="1" hangingPunct="1">
              <a:spcBef>
                <a:spcPts val="0"/>
              </a:spcBef>
              <a:spcAft>
                <a:spcPts val="1800"/>
              </a:spcAft>
              <a:buFont typeface="Wingdings 2" pitchFamily="18" charset="2"/>
              <a:buNone/>
              <a:defRPr/>
            </a:pPr>
            <a:r>
              <a:rPr lang="en-US" sz="3200" b="1" dirty="0">
                <a:solidFill>
                  <a:schemeClr val="accent1">
                    <a:lumMod val="75000"/>
                  </a:schemeClr>
                </a:solidFill>
                <a:latin typeface="Calibri" pitchFamily="34" charset="0"/>
              </a:rPr>
              <a:t>you will be able to:</a:t>
            </a:r>
          </a:p>
          <a:p>
            <a:pPr marL="457200" indent="-457200" eaLnBrk="1" hangingPunct="1">
              <a:spcBef>
                <a:spcPts val="0"/>
              </a:spcBef>
              <a:spcAft>
                <a:spcPts val="1200"/>
              </a:spcAft>
              <a:defRPr/>
            </a:pPr>
            <a:r>
              <a:rPr lang="en-US" sz="3200" dirty="0">
                <a:solidFill>
                  <a:schemeClr val="accent1">
                    <a:lumMod val="75000"/>
                  </a:schemeClr>
                </a:solidFill>
                <a:latin typeface="Calibri" pitchFamily="34" charset="0"/>
              </a:rPr>
              <a:t>Accurately weigh a child</a:t>
            </a:r>
          </a:p>
          <a:p>
            <a:pPr marL="457200" indent="-457200" eaLnBrk="1" hangingPunct="1">
              <a:spcBef>
                <a:spcPts val="0"/>
              </a:spcBef>
              <a:spcAft>
                <a:spcPts val="1200"/>
              </a:spcAft>
              <a:defRPr/>
            </a:pPr>
            <a:r>
              <a:rPr lang="en-US" sz="3200" dirty="0">
                <a:solidFill>
                  <a:schemeClr val="accent1">
                    <a:lumMod val="75000"/>
                  </a:schemeClr>
                </a:solidFill>
                <a:latin typeface="Calibri" pitchFamily="34" charset="0"/>
              </a:rPr>
              <a:t>Accurately measure a child</a:t>
            </a:r>
          </a:p>
          <a:p>
            <a:pPr marL="457200" indent="-457200" eaLnBrk="1" hangingPunct="1">
              <a:spcBef>
                <a:spcPts val="0"/>
              </a:spcBef>
              <a:spcAft>
                <a:spcPts val="1200"/>
              </a:spcAft>
              <a:defRPr/>
            </a:pPr>
            <a:r>
              <a:rPr lang="en-US" sz="3200" dirty="0">
                <a:solidFill>
                  <a:schemeClr val="accent1">
                    <a:lumMod val="75000"/>
                  </a:schemeClr>
                </a:solidFill>
                <a:latin typeface="Calibri" pitchFamily="34" charset="0"/>
              </a:rPr>
              <a:t>Manage common problems encountered </a:t>
            </a:r>
          </a:p>
          <a:p>
            <a:pPr marL="609600" indent="-609600" eaLnBrk="1" hangingPunct="1">
              <a:lnSpc>
                <a:spcPct val="80000"/>
              </a:lnSpc>
              <a:spcBef>
                <a:spcPts val="1200"/>
              </a:spcBef>
              <a:spcAft>
                <a:spcPts val="1200"/>
              </a:spcAft>
              <a:buFont typeface="Wingdings 2" pitchFamily="18" charset="2"/>
              <a:buNone/>
              <a:defRPr/>
            </a:pPr>
            <a:endParaRPr lang="en-US" sz="3000" dirty="0">
              <a:solidFill>
                <a:schemeClr val="accent1">
                  <a:lumMod val="75000"/>
                </a:schemeClr>
              </a:solidFill>
            </a:endParaRPr>
          </a:p>
        </p:txBody>
      </p:sp>
      <p:pic>
        <p:nvPicPr>
          <p:cNvPr id="9220" name="Picture 4" descr="WeighMeasure-32.jpg"/>
          <p:cNvPicPr>
            <a:picLocks noChangeAspect="1"/>
          </p:cNvPicPr>
          <p:nvPr/>
        </p:nvPicPr>
        <p:blipFill>
          <a:blip r:embed="rId3" cstate="print"/>
          <a:srcRect/>
          <a:stretch>
            <a:fillRect/>
          </a:stretch>
        </p:blipFill>
        <p:spPr bwMode="auto">
          <a:xfrm>
            <a:off x="5851525" y="1295400"/>
            <a:ext cx="2874963" cy="4857750"/>
          </a:xfrm>
          <a:prstGeom prst="rect">
            <a:avLst/>
          </a:prstGeom>
          <a:noFill/>
          <a:ln w="19050">
            <a:solidFill>
              <a:schemeClr val="tx2">
                <a:lumMod val="50000"/>
              </a:schemeClr>
            </a:solidFill>
            <a:miter lim="800000"/>
            <a:headEnd/>
            <a:tailEnd/>
          </a:ln>
        </p:spPr>
      </p:pic>
      <p:sp>
        <p:nvSpPr>
          <p:cNvPr id="2" name="Text Box 2"/>
          <p:cNvSpPr txBox="1">
            <a:spLocks noChangeArrowheads="1"/>
          </p:cNvSpPr>
          <p:nvPr/>
        </p:nvSpPr>
        <p:spPr bwMode="auto">
          <a:xfrm>
            <a:off x="609600" y="187325"/>
            <a:ext cx="8001000" cy="823913"/>
          </a:xfrm>
          <a:prstGeom prst="rect">
            <a:avLst/>
          </a:prstGeom>
          <a:noFill/>
          <a:ln w="9525">
            <a:noFill/>
            <a:miter lim="800000"/>
            <a:headEnd/>
            <a:tailEnd/>
          </a:ln>
        </p:spPr>
        <p:txBody>
          <a:bodyPr>
            <a:spAutoFit/>
          </a:bodyPr>
          <a:lstStyle/>
          <a:p>
            <a:pPr algn="ctr">
              <a:spcBef>
                <a:spcPct val="50000"/>
              </a:spcBef>
            </a:pPr>
            <a:r>
              <a:rPr lang="en-US" sz="4800" b="1">
                <a:solidFill>
                  <a:srgbClr val="7D9263"/>
                </a:solidFill>
                <a:latin typeface="Calibri" pitchFamily="34" charset="0"/>
              </a:rPr>
              <a:t>Objectives</a:t>
            </a:r>
            <a:endParaRPr lang="en-US" sz="3200" b="1">
              <a:solidFill>
                <a:srgbClr val="7D9263"/>
              </a:solidFill>
              <a:latin typeface="Calibri"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04800" y="187325"/>
            <a:ext cx="8458200" cy="830263"/>
          </a:xfrm>
          <a:prstGeom prst="rect">
            <a:avLst/>
          </a:prstGeom>
          <a:noFill/>
          <a:ln w="9525">
            <a:noFill/>
            <a:miter lim="800000"/>
            <a:headEnd/>
            <a:tailEnd/>
          </a:ln>
          <a:effectLst/>
        </p:spPr>
        <p:txBody>
          <a:bodyPr>
            <a:spAutoFit/>
          </a:bodyPr>
          <a:lstStyle/>
          <a:p>
            <a:pPr algn="ctr">
              <a:spcBef>
                <a:spcPct val="50000"/>
              </a:spcBef>
              <a:defRPr/>
            </a:pPr>
            <a:r>
              <a:rPr lang="en-US" sz="4800" b="1" dirty="0">
                <a:solidFill>
                  <a:schemeClr val="accent1">
                    <a:lumMod val="75000"/>
                  </a:schemeClr>
                </a:solidFill>
                <a:latin typeface="Calibri" pitchFamily="34" charset="0"/>
              </a:rPr>
              <a:t>Measuring Height (Stature) </a:t>
            </a:r>
          </a:p>
        </p:txBody>
      </p:sp>
      <p:sp>
        <p:nvSpPr>
          <p:cNvPr id="27651" name="Text Box 3"/>
          <p:cNvSpPr txBox="1">
            <a:spLocks noChangeArrowheads="1"/>
          </p:cNvSpPr>
          <p:nvPr/>
        </p:nvSpPr>
        <p:spPr bwMode="auto">
          <a:xfrm>
            <a:off x="609600" y="2362200"/>
            <a:ext cx="7239000" cy="519113"/>
          </a:xfrm>
          <a:prstGeom prst="rect">
            <a:avLst/>
          </a:prstGeom>
          <a:noFill/>
          <a:ln w="9525">
            <a:noFill/>
            <a:miter lim="800000"/>
            <a:headEnd/>
            <a:tailEnd/>
          </a:ln>
        </p:spPr>
        <p:txBody>
          <a:bodyPr>
            <a:spAutoFit/>
          </a:bodyPr>
          <a:lstStyle/>
          <a:p>
            <a:pPr>
              <a:spcBef>
                <a:spcPct val="50000"/>
              </a:spcBef>
            </a:pPr>
            <a:endParaRPr lang="en-US" sz="2800" b="1">
              <a:solidFill>
                <a:schemeClr val="tx2"/>
              </a:solidFill>
            </a:endParaRPr>
          </a:p>
        </p:txBody>
      </p:sp>
      <p:sp>
        <p:nvSpPr>
          <p:cNvPr id="101380" name="Text Box 4"/>
          <p:cNvSpPr txBox="1">
            <a:spLocks noChangeArrowheads="1"/>
          </p:cNvSpPr>
          <p:nvPr/>
        </p:nvSpPr>
        <p:spPr bwMode="auto">
          <a:xfrm>
            <a:off x="457200" y="1163638"/>
            <a:ext cx="7239000" cy="5016758"/>
          </a:xfrm>
          <a:prstGeom prst="rect">
            <a:avLst/>
          </a:prstGeom>
          <a:noFill/>
          <a:ln w="9525">
            <a:noFill/>
            <a:miter lim="800000"/>
            <a:headEnd/>
            <a:tailEnd/>
          </a:ln>
          <a:effectLst/>
        </p:spPr>
        <p:txBody>
          <a:bodyPr>
            <a:spAutoFit/>
          </a:bodyPr>
          <a:lstStyle/>
          <a:p>
            <a:pPr marL="457200" indent="-457200">
              <a:spcBef>
                <a:spcPts val="0"/>
              </a:spcBef>
              <a:spcAft>
                <a:spcPts val="600"/>
              </a:spcAft>
              <a:buClr>
                <a:schemeClr val="accent2"/>
              </a:buClr>
              <a:buFontTx/>
              <a:buAutoNum type="arabicPeriod" startAt="5"/>
              <a:defRPr/>
            </a:pPr>
            <a:r>
              <a:rPr lang="en-US" sz="3000" dirty="0">
                <a:solidFill>
                  <a:schemeClr val="accent1">
                    <a:lumMod val="75000"/>
                  </a:schemeClr>
                </a:solidFill>
                <a:latin typeface="Calibri" pitchFamily="34" charset="0"/>
              </a:rPr>
              <a:t>Ask child to stand as tall as possible,   keeping heels on the ground.</a:t>
            </a:r>
          </a:p>
          <a:p>
            <a:pPr marL="457200" indent="-457200">
              <a:spcBef>
                <a:spcPts val="0"/>
              </a:spcBef>
              <a:spcAft>
                <a:spcPts val="600"/>
              </a:spcAft>
              <a:buClr>
                <a:schemeClr val="accent2"/>
              </a:buClr>
              <a:buFontTx/>
              <a:buAutoNum type="arabicPeriod" startAt="5"/>
              <a:defRPr/>
            </a:pPr>
            <a:r>
              <a:rPr lang="en-US" sz="3000" dirty="0">
                <a:solidFill>
                  <a:schemeClr val="accent1">
                    <a:lumMod val="75000"/>
                  </a:schemeClr>
                </a:solidFill>
                <a:latin typeface="Calibri" pitchFamily="34" charset="0"/>
              </a:rPr>
              <a:t>Slowly lower headboard                          until  it touches the crown                           of the head firmly.</a:t>
            </a:r>
          </a:p>
          <a:p>
            <a:pPr marL="457200" indent="-457200">
              <a:spcBef>
                <a:spcPts val="0"/>
              </a:spcBef>
              <a:spcAft>
                <a:spcPts val="600"/>
              </a:spcAft>
              <a:buClr>
                <a:schemeClr val="accent2"/>
              </a:buClr>
              <a:buFontTx/>
              <a:buAutoNum type="arabicPeriod" startAt="5"/>
              <a:defRPr/>
            </a:pPr>
            <a:r>
              <a:rPr lang="en-US" sz="3000" dirty="0">
                <a:solidFill>
                  <a:schemeClr val="accent1">
                    <a:lumMod val="75000"/>
                  </a:schemeClr>
                </a:solidFill>
                <a:latin typeface="Calibri" pitchFamily="34" charset="0"/>
              </a:rPr>
              <a:t>Check the child’s position.          Measurer’s eyes are parallel                    with the headpiece. </a:t>
            </a:r>
          </a:p>
          <a:p>
            <a:pPr marL="457200" indent="-457200">
              <a:spcBef>
                <a:spcPts val="0"/>
              </a:spcBef>
              <a:spcAft>
                <a:spcPts val="600"/>
              </a:spcAft>
              <a:buClr>
                <a:schemeClr val="accent2"/>
              </a:buClr>
              <a:buFontTx/>
              <a:buAutoNum type="arabicPeriod" startAt="5"/>
              <a:defRPr/>
            </a:pPr>
            <a:r>
              <a:rPr lang="en-US" sz="3000" dirty="0">
                <a:solidFill>
                  <a:schemeClr val="accent1">
                    <a:lumMod val="75000"/>
                  </a:schemeClr>
                </a:solidFill>
                <a:latin typeface="Calibri" pitchFamily="34" charset="0"/>
              </a:rPr>
              <a:t>Measure height to the nearest 1/8”.</a:t>
            </a:r>
          </a:p>
          <a:p>
            <a:pPr>
              <a:spcBef>
                <a:spcPts val="0"/>
              </a:spcBef>
              <a:spcAft>
                <a:spcPts val="600"/>
              </a:spcAft>
              <a:buClr>
                <a:schemeClr val="accent2"/>
              </a:buClr>
              <a:defRPr/>
            </a:pPr>
            <a:endParaRPr lang="en-US" sz="3000" dirty="0">
              <a:solidFill>
                <a:schemeClr val="accent1">
                  <a:lumMod val="75000"/>
                </a:schemeClr>
              </a:solidFill>
              <a:latin typeface="Calibri" pitchFamily="34" charset="0"/>
            </a:endParaRPr>
          </a:p>
        </p:txBody>
      </p:sp>
      <p:pic>
        <p:nvPicPr>
          <p:cNvPr id="27653" name="Picture 5" descr="WeighMeasure-38.jpg"/>
          <p:cNvPicPr>
            <a:picLocks noChangeAspect="1"/>
          </p:cNvPicPr>
          <p:nvPr/>
        </p:nvPicPr>
        <p:blipFill>
          <a:blip r:embed="rId2" cstate="print"/>
          <a:srcRect/>
          <a:stretch>
            <a:fillRect/>
          </a:stretch>
        </p:blipFill>
        <p:spPr bwMode="auto">
          <a:xfrm>
            <a:off x="6315075" y="1905000"/>
            <a:ext cx="2143125" cy="2857500"/>
          </a:xfrm>
          <a:prstGeom prst="rect">
            <a:avLst/>
          </a:prstGeom>
          <a:noFill/>
          <a:ln w="19050">
            <a:solidFill>
              <a:schemeClr val="tx2">
                <a:lumMod val="50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80">
                                            <p:txEl>
                                              <p:pRg st="0" end="0"/>
                                            </p:txEl>
                                          </p:spTgt>
                                        </p:tgtEl>
                                        <p:attrNameLst>
                                          <p:attrName>style.visibility</p:attrName>
                                        </p:attrNameLst>
                                      </p:cBhvr>
                                      <p:to>
                                        <p:strVal val="visible"/>
                                      </p:to>
                                    </p:set>
                                    <p:anim calcmode="lin" valueType="num">
                                      <p:cBhvr additive="base">
                                        <p:cTn id="7" dur="500" fill="hold"/>
                                        <p:tgtEl>
                                          <p:spTgt spid="1013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380">
                                            <p:txEl>
                                              <p:pRg st="1" end="1"/>
                                            </p:txEl>
                                          </p:spTgt>
                                        </p:tgtEl>
                                        <p:attrNameLst>
                                          <p:attrName>style.visibility</p:attrName>
                                        </p:attrNameLst>
                                      </p:cBhvr>
                                      <p:to>
                                        <p:strVal val="visible"/>
                                      </p:to>
                                    </p:set>
                                    <p:anim calcmode="lin" valueType="num">
                                      <p:cBhvr additive="base">
                                        <p:cTn id="13" dur="500" fill="hold"/>
                                        <p:tgtEl>
                                          <p:spTgt spid="1013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380">
                                            <p:txEl>
                                              <p:pRg st="2" end="2"/>
                                            </p:txEl>
                                          </p:spTgt>
                                        </p:tgtEl>
                                        <p:attrNameLst>
                                          <p:attrName>style.visibility</p:attrName>
                                        </p:attrNameLst>
                                      </p:cBhvr>
                                      <p:to>
                                        <p:strVal val="visible"/>
                                      </p:to>
                                    </p:set>
                                    <p:anim calcmode="lin" valueType="num">
                                      <p:cBhvr additive="base">
                                        <p:cTn id="19" dur="500" fill="hold"/>
                                        <p:tgtEl>
                                          <p:spTgt spid="1013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3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1380">
                                            <p:txEl>
                                              <p:pRg st="3" end="3"/>
                                            </p:txEl>
                                          </p:spTgt>
                                        </p:tgtEl>
                                        <p:attrNameLst>
                                          <p:attrName>style.visibility</p:attrName>
                                        </p:attrNameLst>
                                      </p:cBhvr>
                                      <p:to>
                                        <p:strVal val="visible"/>
                                      </p:to>
                                    </p:set>
                                    <p:anim calcmode="lin" valueType="num">
                                      <p:cBhvr additive="base">
                                        <p:cTn id="25" dur="500" fill="hold"/>
                                        <p:tgtEl>
                                          <p:spTgt spid="1013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138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1368425"/>
            <a:ext cx="7223125" cy="4540250"/>
          </a:xfrm>
          <a:prstGeom prst="rect">
            <a:avLst/>
          </a:prstGeom>
          <a:noFill/>
          <a:ln w="9525">
            <a:noFill/>
            <a:miter lim="800000"/>
            <a:headEnd/>
            <a:tailEnd/>
          </a:ln>
        </p:spPr>
        <p:txBody>
          <a:bodyPr>
            <a:spAutoFit/>
          </a:bodyPr>
          <a:lstStyle/>
          <a:p>
            <a:pPr>
              <a:spcAft>
                <a:spcPts val="1800"/>
              </a:spcAft>
            </a:pPr>
            <a:r>
              <a:rPr lang="en-US" sz="3200" b="1">
                <a:solidFill>
                  <a:srgbClr val="7D9263"/>
                </a:solidFill>
                <a:latin typeface="Calibri" pitchFamily="34" charset="0"/>
              </a:rPr>
              <a:t>Equipment needed:</a:t>
            </a:r>
          </a:p>
          <a:p>
            <a:pPr lvl="1">
              <a:spcAft>
                <a:spcPts val="1500"/>
              </a:spcAft>
              <a:buClr>
                <a:schemeClr val="accent2"/>
              </a:buClr>
              <a:buFont typeface="Wingdings" pitchFamily="2" charset="2"/>
              <a:buChar char="§"/>
            </a:pPr>
            <a:r>
              <a:rPr lang="en-US" sz="3000">
                <a:solidFill>
                  <a:srgbClr val="7D9263"/>
                </a:solidFill>
                <a:latin typeface="Calibri" pitchFamily="34" charset="0"/>
              </a:rPr>
              <a:t>  </a:t>
            </a:r>
            <a:r>
              <a:rPr lang="en-US" sz="3200">
                <a:solidFill>
                  <a:srgbClr val="7D9263"/>
                </a:solidFill>
                <a:latin typeface="Calibri" pitchFamily="34" charset="0"/>
              </a:rPr>
              <a:t>Beam balance or</a:t>
            </a:r>
            <a:br>
              <a:rPr lang="en-US" sz="3200">
                <a:solidFill>
                  <a:srgbClr val="7D9263"/>
                </a:solidFill>
                <a:latin typeface="Calibri" pitchFamily="34" charset="0"/>
              </a:rPr>
            </a:br>
            <a:r>
              <a:rPr lang="en-US" sz="3200">
                <a:solidFill>
                  <a:srgbClr val="7D9263"/>
                </a:solidFill>
                <a:latin typeface="Calibri" pitchFamily="34" charset="0"/>
              </a:rPr>
              <a:t>    electronic scale</a:t>
            </a:r>
          </a:p>
          <a:p>
            <a:pPr lvl="1">
              <a:spcAft>
                <a:spcPts val="1500"/>
              </a:spcAft>
              <a:buClr>
                <a:schemeClr val="accent2"/>
              </a:buClr>
              <a:buFont typeface="Wingdings" pitchFamily="2" charset="2"/>
              <a:buChar char="§"/>
            </a:pPr>
            <a:r>
              <a:rPr lang="en-US" sz="3200">
                <a:solidFill>
                  <a:srgbClr val="7D9263"/>
                </a:solidFill>
                <a:latin typeface="Calibri" pitchFamily="34" charset="0"/>
              </a:rPr>
              <a:t>  At least 35 lb capacity</a:t>
            </a:r>
          </a:p>
          <a:p>
            <a:pPr lvl="1">
              <a:spcAft>
                <a:spcPts val="1500"/>
              </a:spcAft>
              <a:buClr>
                <a:schemeClr val="accent2"/>
              </a:buClr>
              <a:buFont typeface="Wingdings" pitchFamily="2" charset="2"/>
              <a:buChar char="§"/>
            </a:pPr>
            <a:r>
              <a:rPr lang="en-US" sz="3200">
                <a:solidFill>
                  <a:srgbClr val="7D9263"/>
                </a:solidFill>
                <a:latin typeface="Calibri" pitchFamily="34" charset="0"/>
              </a:rPr>
              <a:t>  Weigh in 10 g or ½ oz increments</a:t>
            </a:r>
          </a:p>
          <a:p>
            <a:pPr lvl="1">
              <a:spcAft>
                <a:spcPts val="1500"/>
              </a:spcAft>
              <a:buClr>
                <a:schemeClr val="accent2"/>
              </a:buClr>
              <a:buFont typeface="Wingdings" pitchFamily="2" charset="2"/>
              <a:buChar char="§"/>
            </a:pPr>
            <a:r>
              <a:rPr lang="en-US" sz="3200">
                <a:solidFill>
                  <a:srgbClr val="7D9263"/>
                </a:solidFill>
                <a:latin typeface="Calibri" pitchFamily="34" charset="0"/>
              </a:rPr>
              <a:t>  Large tray to fully support infant</a:t>
            </a:r>
          </a:p>
          <a:p>
            <a:pPr lvl="1">
              <a:spcAft>
                <a:spcPts val="1500"/>
              </a:spcAft>
              <a:buClr>
                <a:schemeClr val="accent2"/>
              </a:buClr>
              <a:buFont typeface="Wingdings" pitchFamily="2" charset="2"/>
              <a:buChar char="§"/>
            </a:pPr>
            <a:r>
              <a:rPr lang="en-US" sz="3200">
                <a:solidFill>
                  <a:srgbClr val="7D9263"/>
                </a:solidFill>
                <a:latin typeface="Calibri" pitchFamily="34" charset="0"/>
              </a:rPr>
              <a:t>  Can be easily “zeroed” and calibrated</a:t>
            </a:r>
          </a:p>
        </p:txBody>
      </p:sp>
      <p:sp>
        <p:nvSpPr>
          <p:cNvPr id="28675" name="Text Box 4"/>
          <p:cNvSpPr txBox="1">
            <a:spLocks noChangeArrowheads="1"/>
          </p:cNvSpPr>
          <p:nvPr/>
        </p:nvSpPr>
        <p:spPr bwMode="auto">
          <a:xfrm>
            <a:off x="609600" y="228600"/>
            <a:ext cx="8001000" cy="823913"/>
          </a:xfrm>
          <a:prstGeom prst="rect">
            <a:avLst/>
          </a:prstGeom>
          <a:noFill/>
          <a:ln w="9525">
            <a:noFill/>
            <a:miter lim="800000"/>
            <a:headEnd/>
            <a:tailEnd/>
          </a:ln>
        </p:spPr>
        <p:txBody>
          <a:bodyPr>
            <a:spAutoFit/>
          </a:bodyPr>
          <a:lstStyle/>
          <a:p>
            <a:pPr>
              <a:spcBef>
                <a:spcPct val="50000"/>
              </a:spcBef>
            </a:pPr>
            <a:r>
              <a:rPr lang="en-US" sz="4800" b="1">
                <a:solidFill>
                  <a:srgbClr val="7D9263"/>
                </a:solidFill>
                <a:latin typeface="Calibri" pitchFamily="34" charset="0"/>
              </a:rPr>
              <a:t>Weighing Infants &amp; Toddlers </a:t>
            </a:r>
          </a:p>
        </p:txBody>
      </p:sp>
      <p:pic>
        <p:nvPicPr>
          <p:cNvPr id="5" name="Picture 4" descr="WeighMeasure-14-small.jpg"/>
          <p:cNvPicPr>
            <a:picLocks noChangeAspect="1"/>
          </p:cNvPicPr>
          <p:nvPr/>
        </p:nvPicPr>
        <p:blipFill>
          <a:blip r:embed="rId2" cstate="print"/>
          <a:stretch>
            <a:fillRect/>
          </a:stretch>
        </p:blipFill>
        <p:spPr>
          <a:xfrm>
            <a:off x="5334000" y="1371600"/>
            <a:ext cx="3128963" cy="2346325"/>
          </a:xfrm>
          <a:prstGeom prst="rect">
            <a:avLst/>
          </a:prstGeom>
          <a:ln w="19050">
            <a:solidFill>
              <a:schemeClr val="tx2">
                <a:lumMod val="50000"/>
              </a:schemeClr>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6"/>
          <p:cNvSpPr>
            <a:spLocks noChangeArrowheads="1"/>
          </p:cNvSpPr>
          <p:nvPr/>
        </p:nvSpPr>
        <p:spPr bwMode="auto">
          <a:xfrm>
            <a:off x="304800" y="5943600"/>
            <a:ext cx="8229600" cy="492125"/>
          </a:xfrm>
          <a:prstGeom prst="rect">
            <a:avLst/>
          </a:prstGeom>
          <a:noFill/>
          <a:ln w="9525">
            <a:noFill/>
            <a:miter lim="800000"/>
            <a:headEnd/>
            <a:tailEnd/>
          </a:ln>
        </p:spPr>
        <p:txBody>
          <a:bodyPr>
            <a:spAutoFit/>
          </a:bodyPr>
          <a:lstStyle/>
          <a:p>
            <a:pPr eaLnBrk="0" hangingPunct="0">
              <a:buClr>
                <a:schemeClr val="accent2"/>
              </a:buClr>
              <a:buFont typeface="Arial" pitchFamily="34" charset="0"/>
              <a:buChar char="•"/>
              <a:defRPr/>
            </a:pPr>
            <a:r>
              <a:rPr lang="en-US" sz="2600" dirty="0">
                <a:solidFill>
                  <a:schemeClr val="accent1">
                    <a:lumMod val="75000"/>
                  </a:schemeClr>
                </a:solidFill>
                <a:latin typeface="Calibri" pitchFamily="34" charset="0"/>
              </a:rPr>
              <a:t> Up to 36 months if unable to stand without assistance</a:t>
            </a:r>
          </a:p>
        </p:txBody>
      </p:sp>
      <p:sp>
        <p:nvSpPr>
          <p:cNvPr id="29699" name="Text Box 2"/>
          <p:cNvSpPr txBox="1">
            <a:spLocks noChangeArrowheads="1"/>
          </p:cNvSpPr>
          <p:nvPr/>
        </p:nvSpPr>
        <p:spPr bwMode="auto">
          <a:xfrm>
            <a:off x="609600" y="187325"/>
            <a:ext cx="8001000" cy="823913"/>
          </a:xfrm>
          <a:prstGeom prst="rect">
            <a:avLst/>
          </a:prstGeom>
          <a:noFill/>
          <a:ln w="9525">
            <a:noFill/>
            <a:miter lim="800000"/>
            <a:headEnd/>
            <a:tailEnd/>
          </a:ln>
        </p:spPr>
        <p:txBody>
          <a:bodyPr>
            <a:spAutoFit/>
          </a:bodyPr>
          <a:lstStyle/>
          <a:p>
            <a:pPr algn="ctr">
              <a:spcBef>
                <a:spcPct val="50000"/>
              </a:spcBef>
            </a:pPr>
            <a:r>
              <a:rPr lang="en-US" sz="4800" b="1">
                <a:solidFill>
                  <a:srgbClr val="7D9263"/>
                </a:solidFill>
                <a:latin typeface="Calibri" pitchFamily="34" charset="0"/>
              </a:rPr>
              <a:t>Weighing Infants &amp; Toddlers</a:t>
            </a:r>
          </a:p>
        </p:txBody>
      </p:sp>
      <p:pic>
        <p:nvPicPr>
          <p:cNvPr id="6" name="Picture 5" descr="WeighMeasure-053small.jpg"/>
          <p:cNvPicPr>
            <a:picLocks noChangeAspect="1"/>
          </p:cNvPicPr>
          <p:nvPr/>
        </p:nvPicPr>
        <p:blipFill>
          <a:blip r:embed="rId3" cstate="print"/>
          <a:stretch>
            <a:fillRect/>
          </a:stretch>
        </p:blipFill>
        <p:spPr>
          <a:xfrm>
            <a:off x="1727200" y="1295400"/>
            <a:ext cx="5689600" cy="4267200"/>
          </a:xfrm>
          <a:prstGeom prst="rect">
            <a:avLst/>
          </a:prstGeom>
          <a:ln w="19050">
            <a:solidFill>
              <a:schemeClr val="tx2">
                <a:lumMod val="50000"/>
              </a:schemeClr>
            </a:solidFill>
          </a:ln>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187325"/>
            <a:ext cx="8001000" cy="823913"/>
          </a:xfrm>
          <a:prstGeom prst="rect">
            <a:avLst/>
          </a:prstGeom>
          <a:noFill/>
          <a:ln w="9525">
            <a:noFill/>
            <a:miter lim="800000"/>
            <a:headEnd/>
            <a:tailEnd/>
          </a:ln>
        </p:spPr>
        <p:txBody>
          <a:bodyPr>
            <a:spAutoFit/>
          </a:bodyPr>
          <a:lstStyle/>
          <a:p>
            <a:pPr algn="ctr">
              <a:spcBef>
                <a:spcPct val="50000"/>
              </a:spcBef>
            </a:pPr>
            <a:r>
              <a:rPr lang="en-US" sz="4800" b="1">
                <a:solidFill>
                  <a:srgbClr val="7D9263"/>
                </a:solidFill>
                <a:latin typeface="Calibri" pitchFamily="34" charset="0"/>
              </a:rPr>
              <a:t>Weighing Infants &amp; Toddlers</a:t>
            </a:r>
          </a:p>
        </p:txBody>
      </p:sp>
      <p:sp>
        <p:nvSpPr>
          <p:cNvPr id="105475" name="Text Box 3"/>
          <p:cNvSpPr txBox="1">
            <a:spLocks noChangeArrowheads="1"/>
          </p:cNvSpPr>
          <p:nvPr/>
        </p:nvSpPr>
        <p:spPr bwMode="auto">
          <a:xfrm>
            <a:off x="533400" y="1306513"/>
            <a:ext cx="8153400" cy="5094287"/>
          </a:xfrm>
          <a:prstGeom prst="rect">
            <a:avLst/>
          </a:prstGeom>
          <a:noFill/>
          <a:ln w="9525">
            <a:noFill/>
            <a:miter lim="800000"/>
            <a:headEnd/>
            <a:tailEnd/>
          </a:ln>
          <a:effectLst/>
        </p:spPr>
        <p:txBody>
          <a:bodyPr>
            <a:spAutoFit/>
          </a:bodyPr>
          <a:lstStyle/>
          <a:p>
            <a:pPr marL="457200" indent="-457200">
              <a:spcBef>
                <a:spcPts val="0"/>
              </a:spcBef>
              <a:spcAft>
                <a:spcPts val="600"/>
              </a:spcAft>
              <a:buClr>
                <a:schemeClr val="accent2"/>
              </a:buClr>
              <a:buFont typeface="+mj-lt"/>
              <a:buAutoNum type="arabicPeriod"/>
              <a:defRPr/>
            </a:pPr>
            <a:r>
              <a:rPr lang="en-US" sz="3000" dirty="0">
                <a:solidFill>
                  <a:schemeClr val="accent1">
                    <a:lumMod val="75000"/>
                  </a:schemeClr>
                </a:solidFill>
                <a:latin typeface="Calibri" pitchFamily="34" charset="0"/>
              </a:rPr>
              <a:t>Weigh infant wearing only light underclothing</a:t>
            </a:r>
            <a:br>
              <a:rPr lang="en-US" sz="3000" dirty="0">
                <a:solidFill>
                  <a:schemeClr val="accent1">
                    <a:lumMod val="75000"/>
                  </a:schemeClr>
                </a:solidFill>
                <a:latin typeface="Calibri" pitchFamily="34" charset="0"/>
              </a:rPr>
            </a:br>
            <a:r>
              <a:rPr lang="en-US" sz="3000" dirty="0">
                <a:solidFill>
                  <a:schemeClr val="accent1">
                    <a:lumMod val="75000"/>
                  </a:schemeClr>
                </a:solidFill>
                <a:latin typeface="Calibri" pitchFamily="34" charset="0"/>
              </a:rPr>
              <a:t>or a clean, dry diaper.</a:t>
            </a:r>
          </a:p>
          <a:p>
            <a:pPr marL="457200" indent="-457200">
              <a:spcBef>
                <a:spcPts val="0"/>
              </a:spcBef>
              <a:spcAft>
                <a:spcPts val="600"/>
              </a:spcAft>
              <a:buClr>
                <a:schemeClr val="accent2"/>
              </a:buClr>
              <a:buFont typeface="+mj-lt"/>
              <a:buAutoNum type="arabicPeriod"/>
              <a:defRPr/>
            </a:pPr>
            <a:r>
              <a:rPr lang="en-US" sz="3000" dirty="0">
                <a:solidFill>
                  <a:schemeClr val="accent1">
                    <a:lumMod val="75000"/>
                  </a:schemeClr>
                </a:solidFill>
                <a:latin typeface="Calibri" pitchFamily="34" charset="0"/>
              </a:rPr>
              <a:t>Place infant in the center of the scale tray.</a:t>
            </a:r>
          </a:p>
          <a:p>
            <a:pPr marL="457200" indent="-457200">
              <a:spcBef>
                <a:spcPts val="0"/>
              </a:spcBef>
              <a:spcAft>
                <a:spcPts val="600"/>
              </a:spcAft>
              <a:buClr>
                <a:schemeClr val="accent2"/>
              </a:buClr>
              <a:buFont typeface="+mj-lt"/>
              <a:buAutoNum type="arabicPeriod"/>
              <a:defRPr/>
            </a:pPr>
            <a:r>
              <a:rPr lang="en-US" sz="3000" dirty="0">
                <a:solidFill>
                  <a:schemeClr val="accent1">
                    <a:lumMod val="75000"/>
                  </a:schemeClr>
                </a:solidFill>
                <a:latin typeface="Calibri" pitchFamily="34" charset="0"/>
              </a:rPr>
              <a:t>If using a beam scale, move lower weight from the zero until marker drops below the center point.</a:t>
            </a:r>
          </a:p>
          <a:p>
            <a:pPr marL="457200" indent="-457200">
              <a:spcBef>
                <a:spcPts val="0"/>
              </a:spcBef>
              <a:spcAft>
                <a:spcPts val="600"/>
              </a:spcAft>
              <a:buClr>
                <a:schemeClr val="accent2"/>
              </a:buClr>
              <a:buFont typeface="+mj-lt"/>
              <a:buAutoNum type="arabicPeriod"/>
              <a:defRPr/>
            </a:pPr>
            <a:r>
              <a:rPr lang="en-US" sz="3000" dirty="0">
                <a:solidFill>
                  <a:schemeClr val="accent1">
                    <a:lumMod val="75000"/>
                  </a:schemeClr>
                </a:solidFill>
                <a:latin typeface="Calibri" pitchFamily="34" charset="0"/>
              </a:rPr>
              <a:t>Weigh infant to nearest 10 grams or  ½ oz.</a:t>
            </a:r>
            <a:r>
              <a:rPr lang="en-US" sz="3000" b="1" dirty="0">
                <a:solidFill>
                  <a:schemeClr val="accent1">
                    <a:lumMod val="75000"/>
                  </a:schemeClr>
                </a:solidFill>
                <a:latin typeface="Calibri" pitchFamily="34" charset="0"/>
              </a:rPr>
              <a:t> </a:t>
            </a:r>
          </a:p>
          <a:p>
            <a:pPr marL="457200" indent="-457200">
              <a:spcBef>
                <a:spcPts val="0"/>
              </a:spcBef>
              <a:spcAft>
                <a:spcPts val="600"/>
              </a:spcAft>
              <a:buClr>
                <a:schemeClr val="accent2"/>
              </a:buClr>
              <a:buFont typeface="+mj-lt"/>
              <a:buAutoNum type="arabicPeriod"/>
              <a:defRPr/>
            </a:pPr>
            <a:r>
              <a:rPr lang="en-US" sz="3000" dirty="0">
                <a:solidFill>
                  <a:schemeClr val="accent1">
                    <a:lumMod val="75000"/>
                  </a:schemeClr>
                </a:solidFill>
                <a:latin typeface="Calibri" pitchFamily="34" charset="0"/>
              </a:rPr>
              <a:t>Record weight right away.</a:t>
            </a:r>
          </a:p>
          <a:p>
            <a:pPr marL="457200" indent="-457200">
              <a:spcBef>
                <a:spcPts val="0"/>
              </a:spcBef>
              <a:spcAft>
                <a:spcPts val="600"/>
              </a:spcAft>
              <a:buClr>
                <a:schemeClr val="accent2"/>
              </a:buClr>
              <a:buFont typeface="+mj-lt"/>
              <a:buAutoNum type="arabicPeriod"/>
              <a:defRPr/>
            </a:pPr>
            <a:r>
              <a:rPr lang="en-US" sz="3000" dirty="0">
                <a:solidFill>
                  <a:schemeClr val="accent1">
                    <a:lumMod val="75000"/>
                  </a:schemeClr>
                </a:solidFill>
                <a:latin typeface="Calibri" pitchFamily="34" charset="0"/>
              </a:rPr>
              <a:t>If using beam balance, return upper and lower weights to zero.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additive="base">
                                        <p:cTn id="19" dur="5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5475">
                                            <p:txEl>
                                              <p:pRg st="3" end="3"/>
                                            </p:txEl>
                                          </p:spTgt>
                                        </p:tgtEl>
                                        <p:attrNameLst>
                                          <p:attrName>style.visibility</p:attrName>
                                        </p:attrNameLst>
                                      </p:cBhvr>
                                      <p:to>
                                        <p:strVal val="visible"/>
                                      </p:to>
                                    </p:set>
                                    <p:anim calcmode="lin" valueType="num">
                                      <p:cBhvr additive="base">
                                        <p:cTn id="25" dur="500" fill="hold"/>
                                        <p:tgtEl>
                                          <p:spTgt spid="1054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4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5475">
                                            <p:txEl>
                                              <p:pRg st="4" end="4"/>
                                            </p:txEl>
                                          </p:spTgt>
                                        </p:tgtEl>
                                        <p:attrNameLst>
                                          <p:attrName>style.visibility</p:attrName>
                                        </p:attrNameLst>
                                      </p:cBhvr>
                                      <p:to>
                                        <p:strVal val="visible"/>
                                      </p:to>
                                    </p:set>
                                    <p:anim calcmode="lin" valueType="num">
                                      <p:cBhvr additive="base">
                                        <p:cTn id="31" dur="500" fill="hold"/>
                                        <p:tgtEl>
                                          <p:spTgt spid="1054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4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475">
                                            <p:txEl>
                                              <p:pRg st="5" end="5"/>
                                            </p:txEl>
                                          </p:spTgt>
                                        </p:tgtEl>
                                        <p:attrNameLst>
                                          <p:attrName>style.visibility</p:attrName>
                                        </p:attrNameLst>
                                      </p:cBhvr>
                                      <p:to>
                                        <p:strVal val="visible"/>
                                      </p:to>
                                    </p:set>
                                    <p:anim calcmode="lin" valueType="num">
                                      <p:cBhvr additive="base">
                                        <p:cTn id="37" dur="500" fill="hold"/>
                                        <p:tgtEl>
                                          <p:spTgt spid="1054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4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Rot="1" noChangeArrowheads="1"/>
          </p:cNvSpPr>
          <p:nvPr>
            <p:ph idx="1"/>
          </p:nvPr>
        </p:nvSpPr>
        <p:spPr>
          <a:xfrm>
            <a:off x="609600" y="1752600"/>
            <a:ext cx="8153400" cy="4343400"/>
          </a:xfrm>
        </p:spPr>
        <p:txBody>
          <a:bodyPr/>
          <a:lstStyle/>
          <a:p>
            <a:pPr marL="457200" indent="-457200" eaLnBrk="1" hangingPunct="1">
              <a:spcBef>
                <a:spcPts val="0"/>
              </a:spcBef>
              <a:spcAft>
                <a:spcPts val="1800"/>
              </a:spcAft>
              <a:buSzPct val="100000"/>
              <a:buFont typeface="Wingdings" pitchFamily="2" charset="2"/>
              <a:buAutoNum type="arabicPeriod"/>
              <a:defRPr/>
            </a:pPr>
            <a:r>
              <a:rPr lang="en-US" sz="3200" dirty="0">
                <a:solidFill>
                  <a:schemeClr val="accent1">
                    <a:lumMod val="75000"/>
                  </a:schemeClr>
                </a:solidFill>
                <a:latin typeface="Calibri" pitchFamily="34" charset="0"/>
              </a:rPr>
              <a:t>Weigh parent and child together</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 Total Weight</a:t>
            </a:r>
          </a:p>
          <a:p>
            <a:pPr marL="457200" indent="-457200" eaLnBrk="1" hangingPunct="1">
              <a:spcBef>
                <a:spcPts val="0"/>
              </a:spcBef>
              <a:spcAft>
                <a:spcPts val="1800"/>
              </a:spcAft>
              <a:buSzPct val="100000"/>
              <a:buFont typeface="Wingdings" pitchFamily="2" charset="2"/>
              <a:buAutoNum type="arabicPeriod"/>
              <a:defRPr/>
            </a:pPr>
            <a:r>
              <a:rPr lang="en-US" sz="3200" dirty="0">
                <a:solidFill>
                  <a:schemeClr val="accent1">
                    <a:lumMod val="75000"/>
                  </a:schemeClr>
                </a:solidFill>
                <a:latin typeface="Calibri" pitchFamily="34" charset="0"/>
              </a:rPr>
              <a:t>Weigh parent alone</a:t>
            </a:r>
          </a:p>
          <a:p>
            <a:pPr marL="457200" indent="-457200" eaLnBrk="1" hangingPunct="1">
              <a:spcBef>
                <a:spcPts val="0"/>
              </a:spcBef>
              <a:spcAft>
                <a:spcPts val="1800"/>
              </a:spcAft>
              <a:buSzPct val="100000"/>
              <a:buFont typeface="Wingdings" pitchFamily="2" charset="2"/>
              <a:buAutoNum type="arabicPeriod"/>
              <a:defRPr/>
            </a:pPr>
            <a:r>
              <a:rPr lang="en-US" sz="3200" dirty="0">
                <a:solidFill>
                  <a:schemeClr val="accent1">
                    <a:lumMod val="75000"/>
                  </a:schemeClr>
                </a:solidFill>
                <a:latin typeface="Calibri" pitchFamily="34" charset="0"/>
              </a:rPr>
              <a:t>Total Weight minus                                      Parent’s  Weight</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 Child’s  Weight</a:t>
            </a:r>
            <a:endParaRPr lang="en-US" sz="4000" dirty="0">
              <a:solidFill>
                <a:schemeClr val="accent1">
                  <a:lumMod val="75000"/>
                </a:schemeClr>
              </a:solidFill>
            </a:endParaRPr>
          </a:p>
          <a:p>
            <a:pPr marL="609600" indent="-609600" eaLnBrk="1" hangingPunct="1">
              <a:lnSpc>
                <a:spcPct val="30000"/>
              </a:lnSpc>
              <a:buFont typeface="Wingdings" pitchFamily="2" charset="2"/>
              <a:buNone/>
              <a:defRPr/>
            </a:pPr>
            <a:r>
              <a:rPr lang="en-US" sz="4000" dirty="0">
                <a:solidFill>
                  <a:schemeClr val="accent1">
                    <a:lumMod val="75000"/>
                  </a:schemeClr>
                </a:solidFill>
              </a:rPr>
              <a:t>	</a:t>
            </a:r>
          </a:p>
          <a:p>
            <a:pPr marL="609600" indent="-609600" algn="ctr" eaLnBrk="1" hangingPunct="1">
              <a:lnSpc>
                <a:spcPct val="30000"/>
              </a:lnSpc>
              <a:buFont typeface="Wingdings" pitchFamily="2" charset="2"/>
              <a:buNone/>
              <a:defRPr/>
            </a:pPr>
            <a:r>
              <a:rPr lang="en-US" sz="4000" dirty="0">
                <a:solidFill>
                  <a:schemeClr val="accent1">
                    <a:lumMod val="75000"/>
                  </a:schemeClr>
                </a:solidFill>
              </a:rPr>
              <a:t>	</a:t>
            </a:r>
            <a:endParaRPr lang="en-US" sz="4000" u="sng" dirty="0">
              <a:solidFill>
                <a:schemeClr val="accent1">
                  <a:lumMod val="75000"/>
                </a:schemeClr>
              </a:solidFill>
            </a:endParaRPr>
          </a:p>
          <a:p>
            <a:pPr marL="609600" indent="-609600" algn="ctr" eaLnBrk="1" hangingPunct="1">
              <a:lnSpc>
                <a:spcPct val="80000"/>
              </a:lnSpc>
              <a:buFont typeface="Wingdings" pitchFamily="2" charset="2"/>
              <a:buNone/>
              <a:defRPr/>
            </a:pPr>
            <a:r>
              <a:rPr lang="en-US" sz="4000" dirty="0">
                <a:solidFill>
                  <a:schemeClr val="accent1">
                    <a:lumMod val="75000"/>
                  </a:schemeClr>
                </a:solidFill>
              </a:rPr>
              <a:t>	</a:t>
            </a:r>
          </a:p>
        </p:txBody>
      </p:sp>
      <p:pic>
        <p:nvPicPr>
          <p:cNvPr id="31747" name="Picture 5" descr="WeighMeasure-66new.JPG"/>
          <p:cNvPicPr>
            <a:picLocks noChangeAspect="1"/>
          </p:cNvPicPr>
          <p:nvPr/>
        </p:nvPicPr>
        <p:blipFill>
          <a:blip r:embed="rId3" cstate="print"/>
          <a:srcRect l="2751"/>
          <a:stretch>
            <a:fillRect/>
          </a:stretch>
        </p:blipFill>
        <p:spPr bwMode="auto">
          <a:xfrm>
            <a:off x="6238875" y="2362200"/>
            <a:ext cx="2327275" cy="4116388"/>
          </a:xfrm>
          <a:prstGeom prst="rect">
            <a:avLst/>
          </a:prstGeom>
          <a:noFill/>
          <a:ln w="19050">
            <a:solidFill>
              <a:srgbClr val="222613"/>
            </a:solidFill>
            <a:miter lim="800000"/>
            <a:headEnd/>
            <a:tailEnd/>
          </a:ln>
        </p:spPr>
      </p:pic>
      <p:sp>
        <p:nvSpPr>
          <p:cNvPr id="31748" name="Text Box 2"/>
          <p:cNvSpPr txBox="1">
            <a:spLocks noChangeArrowheads="1"/>
          </p:cNvSpPr>
          <p:nvPr/>
        </p:nvSpPr>
        <p:spPr bwMode="auto">
          <a:xfrm>
            <a:off x="609600" y="187325"/>
            <a:ext cx="8001000" cy="823913"/>
          </a:xfrm>
          <a:prstGeom prst="rect">
            <a:avLst/>
          </a:prstGeom>
          <a:noFill/>
          <a:ln w="9525">
            <a:noFill/>
            <a:miter lim="800000"/>
            <a:headEnd/>
            <a:tailEnd/>
          </a:ln>
        </p:spPr>
        <p:txBody>
          <a:bodyPr>
            <a:spAutoFit/>
          </a:bodyPr>
          <a:lstStyle/>
          <a:p>
            <a:pPr algn="ctr">
              <a:spcBef>
                <a:spcPct val="50000"/>
              </a:spcBef>
            </a:pPr>
            <a:r>
              <a:rPr lang="en-US" sz="4800" b="1">
                <a:solidFill>
                  <a:srgbClr val="7D9263"/>
                </a:solidFill>
                <a:latin typeface="Calibri" pitchFamily="34" charset="0"/>
              </a:rPr>
              <a:t>Alternate Weighing Method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457200" y="457200"/>
            <a:ext cx="8305800" cy="769938"/>
          </a:xfrm>
          <a:prstGeom prst="rect">
            <a:avLst/>
          </a:prstGeom>
          <a:noFill/>
          <a:ln w="9525">
            <a:noFill/>
            <a:miter lim="800000"/>
            <a:headEnd/>
            <a:tailEnd/>
          </a:ln>
          <a:effectLst/>
        </p:spPr>
        <p:txBody>
          <a:bodyPr>
            <a:spAutoFit/>
          </a:bodyPr>
          <a:lstStyle/>
          <a:p>
            <a:pPr>
              <a:spcBef>
                <a:spcPct val="50000"/>
              </a:spcBef>
              <a:defRPr/>
            </a:pPr>
            <a:r>
              <a:rPr lang="en-US" sz="4400" b="1" dirty="0">
                <a:solidFill>
                  <a:schemeClr val="accent1">
                    <a:lumMod val="75000"/>
                  </a:schemeClr>
                </a:solidFill>
                <a:latin typeface="Calibri" pitchFamily="34" charset="0"/>
              </a:rPr>
              <a:t>Weighing Children &amp; Adolescents</a:t>
            </a:r>
          </a:p>
        </p:txBody>
      </p:sp>
      <p:sp>
        <p:nvSpPr>
          <p:cNvPr id="108548" name="Text Box 4"/>
          <p:cNvSpPr txBox="1">
            <a:spLocks noChangeArrowheads="1"/>
          </p:cNvSpPr>
          <p:nvPr/>
        </p:nvSpPr>
        <p:spPr bwMode="auto">
          <a:xfrm>
            <a:off x="457200" y="1371600"/>
            <a:ext cx="7239000" cy="4878388"/>
          </a:xfrm>
          <a:prstGeom prst="rect">
            <a:avLst/>
          </a:prstGeom>
          <a:noFill/>
          <a:ln w="9525">
            <a:noFill/>
            <a:miter lim="800000"/>
            <a:headEnd/>
            <a:tailEnd/>
          </a:ln>
          <a:effectLst/>
        </p:spPr>
        <p:txBody>
          <a:bodyPr>
            <a:spAutoFit/>
          </a:bodyPr>
          <a:lstStyle/>
          <a:p>
            <a:pPr>
              <a:spcBef>
                <a:spcPts val="0"/>
              </a:spcBef>
              <a:spcAft>
                <a:spcPts val="1800"/>
              </a:spcAft>
              <a:defRPr/>
            </a:pPr>
            <a:r>
              <a:rPr lang="en-US" sz="3600" b="1" dirty="0">
                <a:solidFill>
                  <a:schemeClr val="accent1">
                    <a:lumMod val="75000"/>
                  </a:schemeClr>
                </a:solidFill>
                <a:latin typeface="Calibri" pitchFamily="34" charset="0"/>
              </a:rPr>
              <a:t>Equipment Needed:</a:t>
            </a:r>
            <a:r>
              <a:rPr lang="en-US" sz="3600" dirty="0">
                <a:solidFill>
                  <a:schemeClr val="accent1">
                    <a:lumMod val="75000"/>
                  </a:schemeClr>
                </a:solidFill>
                <a:latin typeface="Calibri" pitchFamily="34" charset="0"/>
              </a:rPr>
              <a:t> </a:t>
            </a:r>
          </a:p>
          <a:p>
            <a:pPr lvl="1">
              <a:spcBef>
                <a:spcPts val="0"/>
              </a:spcBef>
              <a:spcAft>
                <a:spcPts val="600"/>
              </a:spcAft>
              <a:buClr>
                <a:schemeClr val="accent2"/>
              </a:buClr>
              <a:buFont typeface="Wingdings" pitchFamily="2" charset="2"/>
              <a:buChar char="§"/>
              <a:defRPr/>
            </a:pPr>
            <a:r>
              <a:rPr lang="en-US" sz="2800" dirty="0">
                <a:solidFill>
                  <a:schemeClr val="accent1">
                    <a:lumMod val="75000"/>
                  </a:schemeClr>
                </a:solidFill>
                <a:latin typeface="Calibri" pitchFamily="34" charset="0"/>
              </a:rPr>
              <a:t>  </a:t>
            </a:r>
            <a:r>
              <a:rPr lang="en-US" sz="3000" dirty="0">
                <a:solidFill>
                  <a:schemeClr val="accent1">
                    <a:lumMod val="75000"/>
                  </a:schemeClr>
                </a:solidFill>
                <a:latin typeface="Calibri" pitchFamily="34" charset="0"/>
              </a:rPr>
              <a:t>Beam or electronic scale</a:t>
            </a:r>
          </a:p>
          <a:p>
            <a:pPr lvl="1">
              <a:spcBef>
                <a:spcPts val="0"/>
              </a:spcBef>
              <a:spcAft>
                <a:spcPts val="600"/>
              </a:spcAft>
              <a:buClr>
                <a:schemeClr val="accent2"/>
              </a:buClr>
              <a:buFont typeface="Wingdings" pitchFamily="2" charset="2"/>
              <a:buChar char="§"/>
              <a:defRPr/>
            </a:pPr>
            <a:r>
              <a:rPr lang="en-US" sz="3000" dirty="0">
                <a:solidFill>
                  <a:schemeClr val="accent1">
                    <a:lumMod val="75000"/>
                  </a:schemeClr>
                </a:solidFill>
                <a:latin typeface="Calibri" pitchFamily="34" charset="0"/>
              </a:rPr>
              <a:t>  Weigh in 100 g or ¼ lb</a:t>
            </a:r>
            <a:br>
              <a:rPr lang="en-US" sz="3000" dirty="0">
                <a:solidFill>
                  <a:schemeClr val="accent1">
                    <a:lumMod val="75000"/>
                  </a:schemeClr>
                </a:solidFill>
                <a:latin typeface="Calibri" pitchFamily="34" charset="0"/>
              </a:rPr>
            </a:br>
            <a:r>
              <a:rPr lang="en-US" sz="3000" dirty="0">
                <a:solidFill>
                  <a:schemeClr val="accent1">
                    <a:lumMod val="75000"/>
                  </a:schemeClr>
                </a:solidFill>
                <a:latin typeface="Calibri" pitchFamily="34" charset="0"/>
              </a:rPr>
              <a:t>    increments</a:t>
            </a:r>
          </a:p>
          <a:p>
            <a:pPr lvl="1">
              <a:spcBef>
                <a:spcPts val="0"/>
              </a:spcBef>
              <a:spcAft>
                <a:spcPts val="600"/>
              </a:spcAft>
              <a:buClr>
                <a:schemeClr val="accent2"/>
              </a:buClr>
              <a:buFont typeface="Wingdings" pitchFamily="2" charset="2"/>
              <a:buChar char="§"/>
              <a:defRPr/>
            </a:pPr>
            <a:r>
              <a:rPr lang="en-US" sz="3000" dirty="0">
                <a:solidFill>
                  <a:schemeClr val="accent1">
                    <a:lumMod val="75000"/>
                  </a:schemeClr>
                </a:solidFill>
                <a:latin typeface="Calibri" pitchFamily="34" charset="0"/>
              </a:rPr>
              <a:t>  Large platform to support</a:t>
            </a:r>
            <a:br>
              <a:rPr lang="en-US" sz="3000" dirty="0">
                <a:solidFill>
                  <a:schemeClr val="accent1">
                    <a:lumMod val="75000"/>
                  </a:schemeClr>
                </a:solidFill>
                <a:latin typeface="Calibri" pitchFamily="34" charset="0"/>
              </a:rPr>
            </a:br>
            <a:r>
              <a:rPr lang="en-US" sz="3000" dirty="0">
                <a:solidFill>
                  <a:schemeClr val="accent1">
                    <a:lumMod val="75000"/>
                  </a:schemeClr>
                </a:solidFill>
                <a:latin typeface="Calibri" pitchFamily="34" charset="0"/>
              </a:rPr>
              <a:t>    the child</a:t>
            </a:r>
          </a:p>
          <a:p>
            <a:pPr lvl="1">
              <a:spcBef>
                <a:spcPts val="0"/>
              </a:spcBef>
              <a:spcAft>
                <a:spcPts val="600"/>
              </a:spcAft>
              <a:buClr>
                <a:schemeClr val="accent2"/>
              </a:buClr>
              <a:buFont typeface="Wingdings" pitchFamily="2" charset="2"/>
              <a:buChar char="§"/>
              <a:defRPr/>
            </a:pPr>
            <a:r>
              <a:rPr lang="en-US" sz="3000" dirty="0">
                <a:solidFill>
                  <a:schemeClr val="accent1">
                    <a:lumMod val="75000"/>
                  </a:schemeClr>
                </a:solidFill>
                <a:latin typeface="Calibri" pitchFamily="34" charset="0"/>
              </a:rPr>
              <a:t>  No length device attached</a:t>
            </a:r>
          </a:p>
          <a:p>
            <a:pPr lvl="1">
              <a:spcBef>
                <a:spcPts val="0"/>
              </a:spcBef>
              <a:spcAft>
                <a:spcPts val="600"/>
              </a:spcAft>
              <a:buClr>
                <a:schemeClr val="accent2"/>
              </a:buClr>
              <a:buFont typeface="Wingdings" pitchFamily="2" charset="2"/>
              <a:buChar char="§"/>
              <a:defRPr/>
            </a:pPr>
            <a:r>
              <a:rPr lang="en-US" sz="3000" dirty="0">
                <a:solidFill>
                  <a:schemeClr val="accent1">
                    <a:lumMod val="75000"/>
                  </a:schemeClr>
                </a:solidFill>
                <a:latin typeface="Calibri" pitchFamily="34" charset="0"/>
              </a:rPr>
              <a:t>  No remote display with</a:t>
            </a:r>
            <a:br>
              <a:rPr lang="en-US" sz="3000" dirty="0">
                <a:solidFill>
                  <a:schemeClr val="accent1">
                    <a:lumMod val="75000"/>
                  </a:schemeClr>
                </a:solidFill>
                <a:latin typeface="Calibri" pitchFamily="34" charset="0"/>
              </a:rPr>
            </a:br>
            <a:r>
              <a:rPr lang="en-US" sz="3000" dirty="0">
                <a:solidFill>
                  <a:schemeClr val="accent1">
                    <a:lumMod val="75000"/>
                  </a:schemeClr>
                </a:solidFill>
                <a:latin typeface="Calibri" pitchFamily="34" charset="0"/>
              </a:rPr>
              <a:t>    attachment cord</a:t>
            </a:r>
          </a:p>
        </p:txBody>
      </p:sp>
      <p:pic>
        <p:nvPicPr>
          <p:cNvPr id="5" name="Picture 4" descr="WeighMeasure-29.jpg"/>
          <p:cNvPicPr>
            <a:picLocks noChangeAspect="1"/>
          </p:cNvPicPr>
          <p:nvPr/>
        </p:nvPicPr>
        <p:blipFill>
          <a:blip r:embed="rId2" cstate="print"/>
          <a:stretch>
            <a:fillRect/>
          </a:stretch>
        </p:blipFill>
        <p:spPr>
          <a:xfrm>
            <a:off x="5638800" y="1343025"/>
            <a:ext cx="3048000" cy="5151438"/>
          </a:xfrm>
          <a:prstGeom prst="rect">
            <a:avLst/>
          </a:prstGeom>
          <a:ln w="19050">
            <a:solidFill>
              <a:schemeClr val="tx2">
                <a:lumMod val="50000"/>
              </a:schemeClr>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additive="base">
                                        <p:cTn id="7" dur="500" fill="hold"/>
                                        <p:tgtEl>
                                          <p:spTgt spid="108548"/>
                                        </p:tgtEl>
                                        <p:attrNameLst>
                                          <p:attrName>ppt_x</p:attrName>
                                        </p:attrNameLst>
                                      </p:cBhvr>
                                      <p:tavLst>
                                        <p:tav tm="0">
                                          <p:val>
                                            <p:strVal val="0-#ppt_w/2"/>
                                          </p:val>
                                        </p:tav>
                                        <p:tav tm="100000">
                                          <p:val>
                                            <p:strVal val="#ppt_x"/>
                                          </p:val>
                                        </p:tav>
                                      </p:tavLst>
                                    </p:anim>
                                    <p:anim calcmode="lin" valueType="num">
                                      <p:cBhvr additive="base">
                                        <p:cTn id="8" dur="500" fill="hold"/>
                                        <p:tgtEl>
                                          <p:spTgt spid="108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381000"/>
            <a:ext cx="8915400" cy="769938"/>
          </a:xfrm>
          <a:prstGeom prst="rect">
            <a:avLst/>
          </a:prstGeom>
          <a:noFill/>
          <a:ln w="9525">
            <a:noFill/>
            <a:miter lim="800000"/>
            <a:headEnd/>
            <a:tailEnd/>
          </a:ln>
        </p:spPr>
        <p:txBody>
          <a:bodyPr>
            <a:spAutoFit/>
          </a:bodyPr>
          <a:lstStyle/>
          <a:p>
            <a:pPr algn="ctr">
              <a:spcBef>
                <a:spcPct val="50000"/>
              </a:spcBef>
              <a:defRPr/>
            </a:pPr>
            <a:r>
              <a:rPr lang="en-US" sz="4400" b="1" dirty="0">
                <a:solidFill>
                  <a:schemeClr val="accent1">
                    <a:lumMod val="75000"/>
                  </a:schemeClr>
                </a:solidFill>
                <a:latin typeface="Calibri" pitchFamily="34" charset="0"/>
              </a:rPr>
              <a:t>Weighing Children &amp; Adolescents</a:t>
            </a:r>
          </a:p>
        </p:txBody>
      </p:sp>
      <p:sp>
        <p:nvSpPr>
          <p:cNvPr id="33795" name="Text Box 8"/>
          <p:cNvSpPr txBox="1">
            <a:spLocks noChangeArrowheads="1"/>
          </p:cNvSpPr>
          <p:nvPr/>
        </p:nvSpPr>
        <p:spPr bwMode="auto">
          <a:xfrm>
            <a:off x="914400" y="2743200"/>
            <a:ext cx="3581400" cy="701675"/>
          </a:xfrm>
          <a:prstGeom prst="rect">
            <a:avLst/>
          </a:prstGeom>
          <a:noFill/>
          <a:ln w="9525">
            <a:noFill/>
            <a:miter lim="800000"/>
            <a:headEnd/>
            <a:tailEnd/>
          </a:ln>
        </p:spPr>
        <p:txBody>
          <a:bodyPr>
            <a:spAutoFit/>
          </a:bodyPr>
          <a:lstStyle/>
          <a:p>
            <a:pPr>
              <a:spcBef>
                <a:spcPct val="50000"/>
              </a:spcBef>
            </a:pPr>
            <a:endParaRPr lang="en-US" sz="4000"/>
          </a:p>
        </p:txBody>
      </p:sp>
      <p:sp>
        <p:nvSpPr>
          <p:cNvPr id="29700" name="Text Box 9"/>
          <p:cNvSpPr txBox="1">
            <a:spLocks noChangeArrowheads="1"/>
          </p:cNvSpPr>
          <p:nvPr/>
        </p:nvSpPr>
        <p:spPr bwMode="auto">
          <a:xfrm>
            <a:off x="685800" y="1676400"/>
            <a:ext cx="4800600" cy="3589338"/>
          </a:xfrm>
          <a:prstGeom prst="rect">
            <a:avLst/>
          </a:prstGeom>
          <a:noFill/>
          <a:ln w="9525">
            <a:noFill/>
            <a:miter lim="800000"/>
            <a:headEnd/>
            <a:tailEnd/>
          </a:ln>
        </p:spPr>
        <p:txBody>
          <a:bodyPr>
            <a:spAutoFit/>
          </a:bodyPr>
          <a:lstStyle/>
          <a:p>
            <a:pPr>
              <a:spcBef>
                <a:spcPts val="0"/>
              </a:spcBef>
              <a:spcAft>
                <a:spcPts val="1800"/>
              </a:spcAft>
              <a:defRPr/>
            </a:pPr>
            <a:r>
              <a:rPr lang="en-US" sz="3600" dirty="0">
                <a:latin typeface="Verdana" pitchFamily="34" charset="0"/>
              </a:rPr>
              <a:t> </a:t>
            </a:r>
            <a:r>
              <a:rPr lang="en-US" sz="3200" b="1" dirty="0">
                <a:solidFill>
                  <a:schemeClr val="accent1">
                    <a:lumMod val="75000"/>
                  </a:schemeClr>
                </a:solidFill>
                <a:latin typeface="Calibri" pitchFamily="34" charset="0"/>
              </a:rPr>
              <a:t>Weigh in:</a:t>
            </a:r>
          </a:p>
          <a:p>
            <a:pPr lvl="1">
              <a:lnSpc>
                <a:spcPct val="70000"/>
              </a:lnSpc>
              <a:spcBef>
                <a:spcPts val="0"/>
              </a:spcBef>
              <a:spcAft>
                <a:spcPts val="1800"/>
              </a:spcAft>
              <a:buClr>
                <a:schemeClr val="accent2"/>
              </a:buClr>
              <a:buFont typeface="Wingdings" pitchFamily="2" charset="2"/>
              <a:buChar char="§"/>
              <a:defRPr/>
            </a:pPr>
            <a:r>
              <a:rPr lang="en-US" sz="3200" dirty="0">
                <a:solidFill>
                  <a:schemeClr val="accent1">
                    <a:lumMod val="75000"/>
                  </a:schemeClr>
                </a:solidFill>
                <a:latin typeface="Calibri" pitchFamily="34" charset="0"/>
              </a:rPr>
              <a:t>   Undergarments </a:t>
            </a:r>
          </a:p>
          <a:p>
            <a:pPr lvl="1">
              <a:lnSpc>
                <a:spcPct val="70000"/>
              </a:lnSpc>
              <a:spcBef>
                <a:spcPts val="0"/>
              </a:spcBef>
              <a:spcAft>
                <a:spcPts val="1800"/>
              </a:spcAft>
              <a:buClr>
                <a:schemeClr val="accent2"/>
              </a:buClr>
              <a:buFont typeface="Wingdings" pitchFamily="2" charset="2"/>
              <a:buChar char="§"/>
              <a:defRPr/>
            </a:pPr>
            <a:r>
              <a:rPr lang="en-US" sz="3200" dirty="0">
                <a:solidFill>
                  <a:schemeClr val="accent1">
                    <a:lumMod val="75000"/>
                  </a:schemeClr>
                </a:solidFill>
                <a:latin typeface="Calibri" pitchFamily="34" charset="0"/>
              </a:rPr>
              <a:t>   Gown</a:t>
            </a:r>
          </a:p>
          <a:p>
            <a:pPr lvl="1">
              <a:spcBef>
                <a:spcPts val="0"/>
              </a:spcBef>
              <a:spcAft>
                <a:spcPts val="1800"/>
              </a:spcAft>
              <a:buClr>
                <a:schemeClr val="accent2"/>
              </a:buClr>
              <a:buFont typeface="Wingdings" pitchFamily="2" charset="2"/>
              <a:buChar char="§"/>
              <a:defRPr/>
            </a:pPr>
            <a:r>
              <a:rPr lang="en-US" sz="3200" dirty="0">
                <a:solidFill>
                  <a:schemeClr val="accent1">
                    <a:lumMod val="75000"/>
                  </a:schemeClr>
                </a:solidFill>
                <a:latin typeface="Calibri" pitchFamily="34" charset="0"/>
              </a:rPr>
              <a:t>   Lightweight</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     clothing</a:t>
            </a:r>
          </a:p>
          <a:p>
            <a:pPr lvl="1">
              <a:lnSpc>
                <a:spcPct val="70000"/>
              </a:lnSpc>
              <a:spcBef>
                <a:spcPts val="0"/>
              </a:spcBef>
              <a:spcAft>
                <a:spcPts val="1800"/>
              </a:spcAft>
              <a:buClr>
                <a:schemeClr val="accent2"/>
              </a:buClr>
              <a:buFont typeface="Wingdings" pitchFamily="2" charset="2"/>
              <a:buChar char="§"/>
              <a:defRPr/>
            </a:pPr>
            <a:r>
              <a:rPr lang="en-US" sz="3200" dirty="0">
                <a:solidFill>
                  <a:schemeClr val="accent1">
                    <a:lumMod val="75000"/>
                  </a:schemeClr>
                </a:solidFill>
                <a:latin typeface="Calibri" pitchFamily="34" charset="0"/>
              </a:rPr>
              <a:t>   Socks/bare feet</a:t>
            </a:r>
          </a:p>
        </p:txBody>
      </p:sp>
      <p:pic>
        <p:nvPicPr>
          <p:cNvPr id="33797" name="Picture 5" descr="WeighMeasure-18.jpg"/>
          <p:cNvPicPr>
            <a:picLocks noChangeAspect="1"/>
          </p:cNvPicPr>
          <p:nvPr/>
        </p:nvPicPr>
        <p:blipFill>
          <a:blip r:embed="rId3" cstate="print"/>
          <a:srcRect l="1056"/>
          <a:stretch>
            <a:fillRect/>
          </a:stretch>
        </p:blipFill>
        <p:spPr bwMode="auto">
          <a:xfrm>
            <a:off x="5294313" y="1117600"/>
            <a:ext cx="3392487" cy="5429250"/>
          </a:xfrm>
          <a:prstGeom prst="rect">
            <a:avLst/>
          </a:prstGeom>
          <a:noFill/>
          <a:ln w="19050">
            <a:solidFill>
              <a:srgbClr val="222613"/>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533400" y="457200"/>
            <a:ext cx="8305800" cy="762000"/>
          </a:xfrm>
          <a:prstGeom prst="rect">
            <a:avLst/>
          </a:prstGeom>
          <a:noFill/>
          <a:ln w="9525">
            <a:noFill/>
            <a:miter lim="800000"/>
            <a:headEnd/>
            <a:tailEnd/>
          </a:ln>
          <a:effectLst/>
        </p:spPr>
        <p:txBody>
          <a:bodyPr>
            <a:spAutoFit/>
          </a:bodyPr>
          <a:lstStyle/>
          <a:p>
            <a:pPr>
              <a:spcBef>
                <a:spcPct val="50000"/>
              </a:spcBef>
              <a:defRPr/>
            </a:pPr>
            <a:r>
              <a:rPr lang="en-US" sz="4400" b="1" dirty="0">
                <a:solidFill>
                  <a:schemeClr val="accent1">
                    <a:lumMod val="75000"/>
                  </a:schemeClr>
                </a:solidFill>
                <a:latin typeface="Calibri" pitchFamily="34" charset="0"/>
              </a:rPr>
              <a:t>Weighing Children &amp; Adolescents</a:t>
            </a:r>
          </a:p>
        </p:txBody>
      </p:sp>
      <p:sp>
        <p:nvSpPr>
          <p:cNvPr id="109571" name="Text Box 3"/>
          <p:cNvSpPr txBox="1">
            <a:spLocks noChangeArrowheads="1"/>
          </p:cNvSpPr>
          <p:nvPr/>
        </p:nvSpPr>
        <p:spPr bwMode="auto">
          <a:xfrm>
            <a:off x="304800" y="1295400"/>
            <a:ext cx="8582025" cy="5940425"/>
          </a:xfrm>
          <a:prstGeom prst="rect">
            <a:avLst/>
          </a:prstGeom>
          <a:noFill/>
          <a:ln w="9525">
            <a:noFill/>
            <a:miter lim="800000"/>
            <a:headEnd/>
            <a:tailEnd/>
          </a:ln>
          <a:effectLst/>
        </p:spPr>
        <p:txBody>
          <a:bodyPr>
            <a:spAutoFit/>
          </a:bodyPr>
          <a:lstStyle/>
          <a:p>
            <a:pPr marL="457200" indent="-457200">
              <a:spcBef>
                <a:spcPts val="0"/>
              </a:spcBef>
              <a:spcAft>
                <a:spcPts val="1200"/>
              </a:spcAft>
              <a:buClr>
                <a:schemeClr val="accent2"/>
              </a:buClr>
              <a:buFont typeface="+mj-lt"/>
              <a:buAutoNum type="arabicPeriod"/>
              <a:defRPr/>
            </a:pPr>
            <a:r>
              <a:rPr lang="en-US" sz="3200" dirty="0">
                <a:solidFill>
                  <a:schemeClr val="accent1">
                    <a:lumMod val="75000"/>
                  </a:schemeClr>
                </a:solidFill>
                <a:latin typeface="Calibri" pitchFamily="34" charset="0"/>
              </a:rPr>
              <a:t>Remove bulky outer clothing (jackets and sweaters) and shoes.  Empty pockets of contents.  Use clean dry diaper.</a:t>
            </a:r>
          </a:p>
          <a:p>
            <a:pPr marL="457200" indent="-457200">
              <a:spcBef>
                <a:spcPts val="0"/>
              </a:spcBef>
              <a:spcAft>
                <a:spcPts val="1200"/>
              </a:spcAft>
              <a:buClr>
                <a:schemeClr val="accent2"/>
              </a:buClr>
              <a:buFont typeface="+mj-lt"/>
              <a:buAutoNum type="arabicPeriod"/>
              <a:defRPr/>
            </a:pPr>
            <a:r>
              <a:rPr lang="en-US" sz="3200" dirty="0">
                <a:solidFill>
                  <a:schemeClr val="accent1">
                    <a:lumMod val="75000"/>
                  </a:schemeClr>
                </a:solidFill>
                <a:latin typeface="Calibri" pitchFamily="34" charset="0"/>
              </a:rPr>
              <a:t>Balance and zero the scale.</a:t>
            </a:r>
          </a:p>
          <a:p>
            <a:pPr marL="457200" indent="-457200">
              <a:spcBef>
                <a:spcPts val="0"/>
              </a:spcBef>
              <a:spcAft>
                <a:spcPts val="1200"/>
              </a:spcAft>
              <a:buClr>
                <a:schemeClr val="accent2"/>
              </a:buClr>
              <a:buFont typeface="+mj-lt"/>
              <a:buAutoNum type="arabicPeriod"/>
              <a:defRPr/>
            </a:pPr>
            <a:r>
              <a:rPr lang="en-US" sz="3200" dirty="0">
                <a:solidFill>
                  <a:schemeClr val="accent1">
                    <a:lumMod val="75000"/>
                  </a:schemeClr>
                </a:solidFill>
                <a:latin typeface="Calibri" pitchFamily="34" charset="0"/>
              </a:rPr>
              <a:t>Have the child stand in the center of the scale, feet slightly apart.</a:t>
            </a:r>
          </a:p>
          <a:p>
            <a:pPr marL="457200" indent="-457200">
              <a:spcBef>
                <a:spcPts val="0"/>
              </a:spcBef>
              <a:spcAft>
                <a:spcPts val="1200"/>
              </a:spcAft>
              <a:buClr>
                <a:schemeClr val="accent2"/>
              </a:buClr>
              <a:buFont typeface="+mj-lt"/>
              <a:buAutoNum type="arabicPeriod"/>
              <a:defRPr/>
            </a:pPr>
            <a:r>
              <a:rPr lang="en-US" sz="3200" dirty="0">
                <a:solidFill>
                  <a:schemeClr val="accent1">
                    <a:lumMod val="75000"/>
                  </a:schemeClr>
                </a:solidFill>
                <a:latin typeface="Calibri" pitchFamily="34" charset="0"/>
              </a:rPr>
              <a:t>Read the measurement to nearest 100 gram          or ¼ lb.</a:t>
            </a:r>
          </a:p>
          <a:p>
            <a:pPr marL="457200" indent="-457200">
              <a:spcBef>
                <a:spcPts val="0"/>
              </a:spcBef>
              <a:spcAft>
                <a:spcPts val="1200"/>
              </a:spcAft>
              <a:buClr>
                <a:schemeClr val="accent2"/>
              </a:buClr>
              <a:buFont typeface="+mj-lt"/>
              <a:buAutoNum type="arabicPeriod"/>
              <a:defRPr/>
            </a:pPr>
            <a:r>
              <a:rPr lang="en-US" sz="3200" dirty="0">
                <a:solidFill>
                  <a:schemeClr val="accent1">
                    <a:lumMod val="75000"/>
                  </a:schemeClr>
                </a:solidFill>
                <a:latin typeface="Calibri" pitchFamily="34" charset="0"/>
              </a:rPr>
              <a:t>Record the measurement right away.</a:t>
            </a:r>
          </a:p>
          <a:p>
            <a:pPr marL="457200" indent="-457200">
              <a:spcBef>
                <a:spcPct val="50000"/>
              </a:spcBef>
              <a:buFontTx/>
              <a:buAutoNum type="arabicPeriod"/>
              <a:defRPr/>
            </a:pPr>
            <a:endParaRPr lang="en-US" sz="2800" dirty="0">
              <a:solidFill>
                <a:schemeClr val="tx2"/>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additive="base">
                                        <p:cTn id="25"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9571">
                                            <p:txEl>
                                              <p:pRg st="4" end="4"/>
                                            </p:txEl>
                                          </p:spTgt>
                                        </p:tgtEl>
                                        <p:attrNameLst>
                                          <p:attrName>style.visibility</p:attrName>
                                        </p:attrNameLst>
                                      </p:cBhvr>
                                      <p:to>
                                        <p:strVal val="visible"/>
                                      </p:to>
                                    </p:set>
                                    <p:anim calcmode="lin" valueType="num">
                                      <p:cBhvr additive="base">
                                        <p:cTn id="31" dur="500" fill="hold"/>
                                        <p:tgtEl>
                                          <p:spTgt spid="1095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Rot="1" noChangeArrowheads="1"/>
          </p:cNvSpPr>
          <p:nvPr>
            <p:ph idx="1"/>
          </p:nvPr>
        </p:nvSpPr>
        <p:spPr>
          <a:xfrm>
            <a:off x="381000" y="2209800"/>
            <a:ext cx="8305800" cy="4267200"/>
          </a:xfrm>
        </p:spPr>
        <p:txBody>
          <a:bodyPr/>
          <a:lstStyle/>
          <a:p>
            <a:pPr lvl="1" eaLnBrk="1" hangingPunct="1">
              <a:lnSpc>
                <a:spcPct val="90000"/>
              </a:lnSpc>
              <a:buFont typeface="Wingdings" pitchFamily="2" charset="2"/>
              <a:buNone/>
            </a:pPr>
            <a:endParaRPr lang="en-US" b="1" dirty="0">
              <a:hlinkClick r:id="rId3"/>
            </a:endParaRPr>
          </a:p>
          <a:p>
            <a:pPr lvl="1" algn="ctr" eaLnBrk="1" hangingPunct="1">
              <a:lnSpc>
                <a:spcPct val="90000"/>
              </a:lnSpc>
              <a:buFont typeface="Wingdings" pitchFamily="2" charset="2"/>
              <a:buNone/>
            </a:pPr>
            <a:r>
              <a:rPr lang="en-US" sz="3200" b="1" dirty="0">
                <a:solidFill>
                  <a:srgbClr val="333A1D"/>
                </a:solidFill>
                <a:latin typeface="Calibri" pitchFamily="34" charset="0"/>
                <a:hlinkClick r:id="rId3"/>
              </a:rPr>
              <a:t>http://depts.washington.edu/growth/</a:t>
            </a:r>
            <a:endParaRPr lang="en-US" sz="3200" b="1" dirty="0">
              <a:solidFill>
                <a:srgbClr val="333A1D"/>
              </a:solidFill>
              <a:latin typeface="Calibri" pitchFamily="34" charset="0"/>
            </a:endParaRPr>
          </a:p>
          <a:p>
            <a:pPr eaLnBrk="1" hangingPunct="1">
              <a:lnSpc>
                <a:spcPct val="90000"/>
              </a:lnSpc>
              <a:buFont typeface="Wingdings" pitchFamily="2" charset="2"/>
              <a:buNone/>
            </a:pPr>
            <a:endParaRPr lang="en-US" sz="3200" b="1" i="1" dirty="0">
              <a:solidFill>
                <a:srgbClr val="7D9263"/>
              </a:solidFill>
              <a:latin typeface="Calibri" pitchFamily="34" charset="0"/>
            </a:endParaRPr>
          </a:p>
          <a:p>
            <a:pPr algn="ctr" eaLnBrk="1" hangingPunct="1">
              <a:lnSpc>
                <a:spcPct val="40000"/>
              </a:lnSpc>
              <a:spcBef>
                <a:spcPct val="25000"/>
              </a:spcBef>
              <a:buFont typeface="Wingdings" pitchFamily="2" charset="2"/>
              <a:buNone/>
            </a:pPr>
            <a:r>
              <a:rPr lang="en-US" sz="3200" b="1" dirty="0">
                <a:solidFill>
                  <a:srgbClr val="7D9263"/>
                </a:solidFill>
                <a:latin typeface="Calibri" pitchFamily="34" charset="0"/>
              </a:rPr>
              <a:t>U.S. Department of Health and Human Services</a:t>
            </a:r>
          </a:p>
          <a:p>
            <a:pPr algn="ctr" eaLnBrk="1" hangingPunct="1">
              <a:lnSpc>
                <a:spcPct val="40000"/>
              </a:lnSpc>
              <a:spcBef>
                <a:spcPct val="25000"/>
              </a:spcBef>
              <a:buFont typeface="Wingdings" pitchFamily="2" charset="2"/>
              <a:buNone/>
            </a:pPr>
            <a:r>
              <a:rPr lang="en-US" sz="3200" b="1" dirty="0">
                <a:solidFill>
                  <a:srgbClr val="7D9263"/>
                </a:solidFill>
                <a:latin typeface="Calibri" pitchFamily="34" charset="0"/>
              </a:rPr>
              <a:t> </a:t>
            </a:r>
          </a:p>
          <a:p>
            <a:pPr algn="ctr" eaLnBrk="1" hangingPunct="1">
              <a:lnSpc>
                <a:spcPct val="40000"/>
              </a:lnSpc>
              <a:spcBef>
                <a:spcPct val="25000"/>
              </a:spcBef>
              <a:buFont typeface="Wingdings" pitchFamily="2" charset="2"/>
              <a:buNone/>
            </a:pPr>
            <a:r>
              <a:rPr lang="en-US" sz="3200" b="1" dirty="0">
                <a:solidFill>
                  <a:srgbClr val="7D9263"/>
                </a:solidFill>
                <a:latin typeface="Calibri" pitchFamily="34" charset="0"/>
              </a:rPr>
              <a:t>Health Resources and Services Administration </a:t>
            </a:r>
          </a:p>
          <a:p>
            <a:pPr algn="ctr" eaLnBrk="1" hangingPunct="1">
              <a:lnSpc>
                <a:spcPct val="40000"/>
              </a:lnSpc>
              <a:spcBef>
                <a:spcPct val="25000"/>
              </a:spcBef>
              <a:buFont typeface="Wingdings" pitchFamily="2" charset="2"/>
              <a:buNone/>
            </a:pPr>
            <a:r>
              <a:rPr lang="en-US" sz="3200" b="1" dirty="0">
                <a:solidFill>
                  <a:srgbClr val="7D9263"/>
                </a:solidFill>
                <a:latin typeface="Calibri" pitchFamily="34" charset="0"/>
              </a:rPr>
              <a:t>(HRSA)</a:t>
            </a:r>
          </a:p>
          <a:p>
            <a:pPr algn="ctr" eaLnBrk="1" hangingPunct="1">
              <a:lnSpc>
                <a:spcPct val="40000"/>
              </a:lnSpc>
              <a:spcBef>
                <a:spcPct val="25000"/>
              </a:spcBef>
              <a:buFont typeface="Wingdings" pitchFamily="2" charset="2"/>
              <a:buNone/>
            </a:pPr>
            <a:r>
              <a:rPr lang="en-US" sz="3200" b="1" dirty="0">
                <a:solidFill>
                  <a:srgbClr val="7D9263"/>
                </a:solidFill>
                <a:latin typeface="Calibri" pitchFamily="34" charset="0"/>
              </a:rPr>
              <a:t> </a:t>
            </a:r>
          </a:p>
          <a:p>
            <a:pPr algn="ctr" eaLnBrk="1" hangingPunct="1">
              <a:lnSpc>
                <a:spcPct val="40000"/>
              </a:lnSpc>
              <a:spcBef>
                <a:spcPct val="25000"/>
              </a:spcBef>
              <a:buFont typeface="Wingdings" pitchFamily="2" charset="2"/>
              <a:buNone/>
            </a:pPr>
            <a:r>
              <a:rPr lang="en-US" sz="3200" b="1" dirty="0">
                <a:solidFill>
                  <a:srgbClr val="7D9263"/>
                </a:solidFill>
                <a:latin typeface="Calibri" pitchFamily="34" charset="0"/>
              </a:rPr>
              <a:t>Maternal and Child Health Bureau </a:t>
            </a:r>
          </a:p>
          <a:p>
            <a:pPr eaLnBrk="1" hangingPunct="1">
              <a:lnSpc>
                <a:spcPct val="90000"/>
              </a:lnSpc>
              <a:buFont typeface="Wingdings 2" pitchFamily="18" charset="2"/>
              <a:buNone/>
            </a:pPr>
            <a:endParaRPr lang="en-US" dirty="0"/>
          </a:p>
        </p:txBody>
      </p:sp>
      <p:sp>
        <p:nvSpPr>
          <p:cNvPr id="35843" name="Text Box 2"/>
          <p:cNvSpPr txBox="1">
            <a:spLocks noChangeArrowheads="1"/>
          </p:cNvSpPr>
          <p:nvPr/>
        </p:nvSpPr>
        <p:spPr bwMode="auto">
          <a:xfrm>
            <a:off x="533400" y="457200"/>
            <a:ext cx="8305800" cy="1446213"/>
          </a:xfrm>
          <a:prstGeom prst="rect">
            <a:avLst/>
          </a:prstGeom>
          <a:noFill/>
          <a:ln w="9525">
            <a:noFill/>
            <a:miter lim="800000"/>
            <a:headEnd/>
            <a:tailEnd/>
          </a:ln>
        </p:spPr>
        <p:txBody>
          <a:bodyPr>
            <a:spAutoFit/>
          </a:bodyPr>
          <a:lstStyle/>
          <a:p>
            <a:pPr algn="ctr">
              <a:spcBef>
                <a:spcPct val="50000"/>
              </a:spcBef>
            </a:pPr>
            <a:r>
              <a:rPr lang="en-US" sz="4400" b="1" dirty="0">
                <a:solidFill>
                  <a:srgbClr val="7D9263"/>
                </a:solidFill>
                <a:latin typeface="Calibri" pitchFamily="34" charset="0"/>
              </a:rPr>
              <a:t>Additional</a:t>
            </a:r>
            <a:br>
              <a:rPr lang="en-US" sz="4400" b="1" dirty="0">
                <a:solidFill>
                  <a:srgbClr val="7D9263"/>
                </a:solidFill>
                <a:latin typeface="Calibri" pitchFamily="34" charset="0"/>
              </a:rPr>
            </a:br>
            <a:r>
              <a:rPr lang="en-US" sz="4400" b="1" dirty="0">
                <a:solidFill>
                  <a:srgbClr val="7D9263"/>
                </a:solidFill>
                <a:latin typeface="Calibri" pitchFamily="34" charset="0"/>
              </a:rPr>
              <a:t>Growth Chart Training Modules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228600" y="1219200"/>
            <a:ext cx="8686800" cy="5029200"/>
          </a:xfrm>
        </p:spPr>
        <p:txBody>
          <a:bodyPr/>
          <a:lstStyle/>
          <a:p>
            <a:pPr eaLnBrk="1" hangingPunct="1">
              <a:spcBef>
                <a:spcPct val="0"/>
              </a:spcBef>
              <a:buFont typeface="Wingdings 2" pitchFamily="18" charset="2"/>
              <a:buNone/>
              <a:defRPr/>
            </a:pPr>
            <a:endParaRPr lang="en-US" sz="2000" dirty="0">
              <a:latin typeface="Calibri" pitchFamily="34" charset="0"/>
            </a:endParaRPr>
          </a:p>
          <a:p>
            <a:pPr eaLnBrk="1" hangingPunct="1">
              <a:spcBef>
                <a:spcPct val="0"/>
              </a:spcBef>
              <a:defRPr/>
            </a:pPr>
            <a:r>
              <a:rPr lang="en-US" sz="2000" b="1" dirty="0">
                <a:solidFill>
                  <a:schemeClr val="accent1">
                    <a:lumMod val="75000"/>
                  </a:schemeClr>
                </a:solidFill>
                <a:latin typeface="Calibri" pitchFamily="34" charset="0"/>
              </a:rPr>
              <a:t>Health Resources and Services Administration (HRSA) is part of the U.S. Department of Health and Human Services and helps provide health resources for medically underserved populations.                               </a:t>
            </a:r>
            <a:r>
              <a:rPr lang="en-US" sz="2000" dirty="0">
                <a:solidFill>
                  <a:schemeClr val="accent1">
                    <a:lumMod val="75000"/>
                  </a:schemeClr>
                </a:solidFill>
                <a:latin typeface="Calibri" pitchFamily="34" charset="0"/>
                <a:hlinkClick r:id="rId3"/>
              </a:rPr>
              <a:t>http://www.hrsa.gov/index.html</a:t>
            </a:r>
            <a:endParaRPr lang="en-US" sz="2000" dirty="0">
              <a:solidFill>
                <a:schemeClr val="accent1">
                  <a:lumMod val="75000"/>
                </a:schemeClr>
              </a:solidFill>
              <a:latin typeface="Calibri" pitchFamily="34" charset="0"/>
            </a:endParaRPr>
          </a:p>
          <a:p>
            <a:pPr eaLnBrk="1" hangingPunct="1">
              <a:spcBef>
                <a:spcPct val="0"/>
              </a:spcBef>
              <a:buFont typeface="Wingdings 2" pitchFamily="18" charset="2"/>
              <a:buNone/>
              <a:defRPr/>
            </a:pPr>
            <a:endParaRPr lang="en-US" sz="2000" dirty="0">
              <a:latin typeface="Calibri" pitchFamily="34" charset="0"/>
            </a:endParaRPr>
          </a:p>
          <a:p>
            <a:pPr eaLnBrk="1" hangingPunct="1">
              <a:spcBef>
                <a:spcPct val="0"/>
              </a:spcBef>
              <a:buFont typeface="Wingdings 2" pitchFamily="18" charset="2"/>
              <a:buNone/>
              <a:defRPr/>
            </a:pPr>
            <a:endParaRPr lang="en-US" sz="2000" dirty="0">
              <a:latin typeface="Calibri" pitchFamily="34" charset="0"/>
            </a:endParaRPr>
          </a:p>
          <a:p>
            <a:pPr algn="ctr" eaLnBrk="1" hangingPunct="1">
              <a:spcBef>
                <a:spcPct val="0"/>
              </a:spcBef>
              <a:buFont typeface="Wingdings 2" pitchFamily="18" charset="2"/>
              <a:buNone/>
              <a:defRPr/>
            </a:pPr>
            <a:r>
              <a:rPr lang="en-US" sz="4800" b="1" dirty="0">
                <a:solidFill>
                  <a:schemeClr val="accent1">
                    <a:lumMod val="75000"/>
                  </a:schemeClr>
                </a:solidFill>
                <a:latin typeface="Calibri" pitchFamily="34" charset="0"/>
              </a:rPr>
              <a:t> </a:t>
            </a:r>
          </a:p>
          <a:p>
            <a:pPr eaLnBrk="1" hangingPunct="1">
              <a:spcBef>
                <a:spcPct val="0"/>
              </a:spcBef>
              <a:defRPr/>
            </a:pPr>
            <a:r>
              <a:rPr lang="en-US" sz="2000" b="1" dirty="0">
                <a:solidFill>
                  <a:schemeClr val="accent1">
                    <a:lumMod val="75000"/>
                  </a:schemeClr>
                </a:solidFill>
                <a:latin typeface="Calibri" pitchFamily="34" charset="0"/>
              </a:rPr>
              <a:t>Photos with permission.  Ventura County CHDP Program and Mandalay Bay Women and Children's Medical Group, August 19, 2011.  Ventura County Health Care Agency.</a:t>
            </a:r>
            <a:r>
              <a:rPr lang="en-US" sz="2000" b="1" dirty="0">
                <a:latin typeface="Calibri" pitchFamily="34" charset="0"/>
              </a:rPr>
              <a:t>  </a:t>
            </a:r>
            <a:r>
              <a:rPr lang="en-US" sz="2000" u="sng" dirty="0">
                <a:latin typeface="Calibri" pitchFamily="34" charset="0"/>
                <a:hlinkClick r:id="rId4"/>
              </a:rPr>
              <a:t>http://www.vchca.org/</a:t>
            </a:r>
            <a:endParaRPr lang="en-US" sz="2000" dirty="0">
              <a:latin typeface="Calibri" pitchFamily="34" charset="0"/>
            </a:endParaRPr>
          </a:p>
          <a:p>
            <a:pPr eaLnBrk="1" hangingPunct="1">
              <a:spcBef>
                <a:spcPct val="0"/>
              </a:spcBef>
              <a:defRPr/>
            </a:pPr>
            <a:endParaRPr lang="en-US" sz="2400" dirty="0">
              <a:latin typeface="Calibri" pitchFamily="34" charset="0"/>
            </a:endParaRPr>
          </a:p>
          <a:p>
            <a:pPr eaLnBrk="1" hangingPunct="1">
              <a:spcBef>
                <a:spcPct val="0"/>
              </a:spcBef>
              <a:defRPr/>
            </a:pPr>
            <a:endParaRPr lang="en-US" dirty="0"/>
          </a:p>
        </p:txBody>
      </p:sp>
      <p:sp>
        <p:nvSpPr>
          <p:cNvPr id="37891" name="Text Box 2"/>
          <p:cNvSpPr txBox="1">
            <a:spLocks noChangeArrowheads="1"/>
          </p:cNvSpPr>
          <p:nvPr/>
        </p:nvSpPr>
        <p:spPr bwMode="auto">
          <a:xfrm>
            <a:off x="381000" y="381000"/>
            <a:ext cx="8305800" cy="762000"/>
          </a:xfrm>
          <a:prstGeom prst="rect">
            <a:avLst/>
          </a:prstGeom>
          <a:noFill/>
          <a:ln w="9525">
            <a:noFill/>
            <a:miter lim="800000"/>
            <a:headEnd/>
            <a:tailEnd/>
          </a:ln>
        </p:spPr>
        <p:txBody>
          <a:bodyPr>
            <a:spAutoFit/>
          </a:bodyPr>
          <a:lstStyle/>
          <a:p>
            <a:pPr algn="ctr">
              <a:spcBef>
                <a:spcPct val="50000"/>
              </a:spcBef>
            </a:pPr>
            <a:r>
              <a:rPr lang="en-US" sz="4400" b="1">
                <a:solidFill>
                  <a:srgbClr val="7D9263"/>
                </a:solidFill>
                <a:latin typeface="Calibri" pitchFamily="34" charset="0"/>
              </a:rPr>
              <a:t>References</a:t>
            </a:r>
          </a:p>
        </p:txBody>
      </p:sp>
      <p:sp>
        <p:nvSpPr>
          <p:cNvPr id="37892" name="Text Box 2"/>
          <p:cNvSpPr txBox="1">
            <a:spLocks noChangeArrowheads="1"/>
          </p:cNvSpPr>
          <p:nvPr/>
        </p:nvSpPr>
        <p:spPr bwMode="auto">
          <a:xfrm>
            <a:off x="242711" y="3200400"/>
            <a:ext cx="8305800" cy="762000"/>
          </a:xfrm>
          <a:prstGeom prst="rect">
            <a:avLst/>
          </a:prstGeom>
          <a:noFill/>
          <a:ln w="9525">
            <a:noFill/>
            <a:miter lim="800000"/>
            <a:headEnd/>
            <a:tailEnd/>
          </a:ln>
        </p:spPr>
        <p:txBody>
          <a:bodyPr>
            <a:spAutoFit/>
          </a:bodyPr>
          <a:lstStyle/>
          <a:p>
            <a:pPr algn="ctr">
              <a:spcBef>
                <a:spcPct val="50000"/>
              </a:spcBef>
            </a:pPr>
            <a:r>
              <a:rPr lang="en-US" sz="4400" b="1" dirty="0">
                <a:solidFill>
                  <a:srgbClr val="7D9263"/>
                </a:solidFill>
                <a:latin typeface="Calibri" pitchFamily="34" charset="0"/>
              </a:rPr>
              <a:t>Photo Credit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304800" y="1981200"/>
            <a:ext cx="6324600" cy="3740150"/>
          </a:xfrm>
          <a:prstGeom prst="rect">
            <a:avLst/>
          </a:prstGeom>
          <a:noFill/>
          <a:ln w="9525">
            <a:noFill/>
            <a:miter lim="800000"/>
            <a:headEnd/>
            <a:tailEnd/>
          </a:ln>
        </p:spPr>
        <p:txBody>
          <a:bodyPr>
            <a:spAutoFit/>
          </a:bodyPr>
          <a:lstStyle/>
          <a:p>
            <a:pPr>
              <a:spcBef>
                <a:spcPts val="0"/>
              </a:spcBef>
              <a:spcAft>
                <a:spcPts val="1800"/>
              </a:spcAft>
              <a:defRPr/>
            </a:pPr>
            <a:r>
              <a:rPr lang="en-US" sz="3200" b="1" dirty="0">
                <a:solidFill>
                  <a:schemeClr val="accent1">
                    <a:lumMod val="75000"/>
                  </a:schemeClr>
                </a:solidFill>
                <a:latin typeface="Calibri" pitchFamily="34" charset="0"/>
              </a:rPr>
              <a:t>Height, length, and weight          alert  providers to:</a:t>
            </a:r>
          </a:p>
          <a:p>
            <a:pPr>
              <a:spcBef>
                <a:spcPts val="0"/>
              </a:spcBef>
              <a:spcAft>
                <a:spcPts val="1200"/>
              </a:spcAft>
              <a:buClr>
                <a:schemeClr val="accent2"/>
              </a:buClr>
              <a:buFont typeface="Arial" pitchFamily="34" charset="0"/>
              <a:buChar char="•"/>
              <a:defRPr/>
            </a:pPr>
            <a:r>
              <a:rPr lang="en-US" sz="3200" dirty="0">
                <a:solidFill>
                  <a:schemeClr val="accent1">
                    <a:lumMod val="75000"/>
                  </a:schemeClr>
                </a:solidFill>
                <a:latin typeface="Calibri" pitchFamily="34" charset="0"/>
              </a:rPr>
              <a:t>  Growth problems</a:t>
            </a:r>
          </a:p>
          <a:p>
            <a:pPr>
              <a:spcBef>
                <a:spcPts val="0"/>
              </a:spcBef>
              <a:spcAft>
                <a:spcPts val="1200"/>
              </a:spcAft>
              <a:buClr>
                <a:schemeClr val="accent2"/>
              </a:buClr>
              <a:buFont typeface="Arial" pitchFamily="34" charset="0"/>
              <a:buChar char="•"/>
              <a:defRPr/>
            </a:pPr>
            <a:r>
              <a:rPr lang="en-US" sz="3200" dirty="0">
                <a:solidFill>
                  <a:schemeClr val="accent1">
                    <a:lumMod val="75000"/>
                  </a:schemeClr>
                </a:solidFill>
                <a:latin typeface="Calibri" pitchFamily="34" charset="0"/>
              </a:rPr>
              <a:t>  Feeding problems</a:t>
            </a:r>
          </a:p>
          <a:p>
            <a:pPr>
              <a:spcBef>
                <a:spcPts val="0"/>
              </a:spcBef>
              <a:spcAft>
                <a:spcPts val="1200"/>
              </a:spcAft>
              <a:buClr>
                <a:schemeClr val="accent2"/>
              </a:buClr>
              <a:buFont typeface="Arial" pitchFamily="34" charset="0"/>
              <a:buChar char="•"/>
              <a:defRPr/>
            </a:pPr>
            <a:r>
              <a:rPr lang="en-US" sz="3200" dirty="0">
                <a:solidFill>
                  <a:schemeClr val="accent1">
                    <a:lumMod val="75000"/>
                  </a:schemeClr>
                </a:solidFill>
                <a:latin typeface="Calibri" pitchFamily="34" charset="0"/>
              </a:rPr>
              <a:t>  Emotional or social problems</a:t>
            </a:r>
          </a:p>
          <a:p>
            <a:pPr>
              <a:spcBef>
                <a:spcPts val="0"/>
              </a:spcBef>
              <a:spcAft>
                <a:spcPts val="1200"/>
              </a:spcAft>
              <a:buClr>
                <a:schemeClr val="accent2"/>
              </a:buClr>
              <a:buFont typeface="Arial" pitchFamily="34" charset="0"/>
              <a:buChar char="•"/>
              <a:defRPr/>
            </a:pPr>
            <a:r>
              <a:rPr lang="en-US" sz="3200" dirty="0">
                <a:solidFill>
                  <a:schemeClr val="accent1">
                    <a:lumMod val="75000"/>
                  </a:schemeClr>
                </a:solidFill>
                <a:latin typeface="Calibri" pitchFamily="34" charset="0"/>
              </a:rPr>
              <a:t>  Illness                                                         </a:t>
            </a:r>
          </a:p>
        </p:txBody>
      </p:sp>
      <p:sp>
        <p:nvSpPr>
          <p:cNvPr id="10243" name="Rectangle 5"/>
          <p:cNvSpPr>
            <a:spLocks noRot="1" noChangeArrowheads="1"/>
          </p:cNvSpPr>
          <p:nvPr/>
        </p:nvSpPr>
        <p:spPr bwMode="auto">
          <a:xfrm>
            <a:off x="533400" y="457200"/>
            <a:ext cx="8001000" cy="1143000"/>
          </a:xfrm>
          <a:prstGeom prst="rect">
            <a:avLst/>
          </a:prstGeom>
          <a:noFill/>
          <a:ln w="9525">
            <a:noFill/>
            <a:miter lim="800000"/>
            <a:headEnd/>
            <a:tailEnd/>
          </a:ln>
        </p:spPr>
        <p:txBody>
          <a:bodyPr anchor="ctr"/>
          <a:lstStyle/>
          <a:p>
            <a:pPr algn="ctr"/>
            <a:r>
              <a:rPr lang="en-US" sz="4800" b="1" dirty="0">
                <a:solidFill>
                  <a:srgbClr val="7D9263"/>
                </a:solidFill>
                <a:latin typeface="Calibri" pitchFamily="34" charset="0"/>
              </a:rPr>
              <a:t>Measurements You Take</a:t>
            </a:r>
            <a:br>
              <a:rPr lang="en-US" sz="4800" b="1" dirty="0">
                <a:solidFill>
                  <a:srgbClr val="7D9263"/>
                </a:solidFill>
                <a:latin typeface="Calibri" pitchFamily="34" charset="0"/>
              </a:rPr>
            </a:br>
            <a:r>
              <a:rPr lang="en-US" sz="4800" b="1" dirty="0">
                <a:solidFill>
                  <a:srgbClr val="7D9263"/>
                </a:solidFill>
                <a:latin typeface="Calibri" pitchFamily="34" charset="0"/>
              </a:rPr>
              <a:t>Are Important</a:t>
            </a:r>
          </a:p>
        </p:txBody>
      </p:sp>
      <p:pic>
        <p:nvPicPr>
          <p:cNvPr id="10244" name="Picture 4" descr="WeighMeasure-18.jpg"/>
          <p:cNvPicPr>
            <a:picLocks noChangeAspect="1"/>
          </p:cNvPicPr>
          <p:nvPr/>
        </p:nvPicPr>
        <p:blipFill>
          <a:blip r:embed="rId3" cstate="print"/>
          <a:srcRect/>
          <a:stretch>
            <a:fillRect/>
          </a:stretch>
        </p:blipFill>
        <p:spPr bwMode="auto">
          <a:xfrm>
            <a:off x="5867400" y="1905000"/>
            <a:ext cx="2887663" cy="4572000"/>
          </a:xfrm>
          <a:prstGeom prst="rect">
            <a:avLst/>
          </a:prstGeom>
          <a:noFill/>
          <a:ln w="19050">
            <a:solidFill>
              <a:schemeClr val="tx2">
                <a:lumMod val="50000"/>
              </a:schemeClr>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MCj02327230000[1]"/>
          <p:cNvPicPr>
            <a:picLocks noChangeAspect="1" noChangeArrowheads="1"/>
          </p:cNvPicPr>
          <p:nvPr/>
        </p:nvPicPr>
        <p:blipFill>
          <a:blip r:embed="rId3" cstate="print"/>
          <a:srcRect/>
          <a:stretch>
            <a:fillRect/>
          </a:stretch>
        </p:blipFill>
        <p:spPr bwMode="auto">
          <a:xfrm>
            <a:off x="4648200" y="4343400"/>
            <a:ext cx="3062288" cy="1614488"/>
          </a:xfrm>
          <a:prstGeom prst="rect">
            <a:avLst/>
          </a:prstGeom>
          <a:noFill/>
          <a:ln w="9525">
            <a:noFill/>
            <a:miter lim="800000"/>
            <a:headEnd/>
            <a:tailEnd/>
          </a:ln>
        </p:spPr>
      </p:pic>
      <p:sp>
        <p:nvSpPr>
          <p:cNvPr id="38915" name="Text Box 2"/>
          <p:cNvSpPr txBox="1">
            <a:spLocks noChangeArrowheads="1"/>
          </p:cNvSpPr>
          <p:nvPr/>
        </p:nvSpPr>
        <p:spPr bwMode="auto">
          <a:xfrm>
            <a:off x="762000" y="3048000"/>
            <a:ext cx="6553200" cy="914400"/>
          </a:xfrm>
          <a:prstGeom prst="rect">
            <a:avLst/>
          </a:prstGeom>
          <a:noFill/>
          <a:ln w="9525">
            <a:noFill/>
            <a:miter lim="800000"/>
            <a:headEnd/>
            <a:tailEnd/>
          </a:ln>
        </p:spPr>
        <p:txBody>
          <a:bodyPr>
            <a:spAutoFit/>
          </a:bodyPr>
          <a:lstStyle/>
          <a:p>
            <a:pPr>
              <a:spcBef>
                <a:spcPct val="50000"/>
              </a:spcBef>
            </a:pPr>
            <a:r>
              <a:rPr lang="en-US" sz="5400" b="1">
                <a:solidFill>
                  <a:srgbClr val="7D9263"/>
                </a:solidFill>
                <a:latin typeface="Calibri" pitchFamily="34" charset="0"/>
              </a:rPr>
              <a:t>Practice Time</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growth_chart_boy_web.gif"/>
          <p:cNvPicPr>
            <a:picLocks noChangeAspect="1"/>
          </p:cNvPicPr>
          <p:nvPr/>
        </p:nvPicPr>
        <p:blipFill>
          <a:blip r:embed="rId3" cstate="print"/>
          <a:srcRect/>
          <a:stretch>
            <a:fillRect/>
          </a:stretch>
        </p:blipFill>
        <p:spPr bwMode="auto">
          <a:xfrm>
            <a:off x="885825" y="990600"/>
            <a:ext cx="3898900" cy="5486400"/>
          </a:xfrm>
          <a:prstGeom prst="rect">
            <a:avLst/>
          </a:prstGeom>
          <a:noFill/>
          <a:ln w="9525">
            <a:solidFill>
              <a:srgbClr val="000000"/>
            </a:solidFill>
            <a:miter lim="800000"/>
            <a:headEnd/>
            <a:tailEnd/>
          </a:ln>
        </p:spPr>
      </p:pic>
      <p:sp>
        <p:nvSpPr>
          <p:cNvPr id="414722" name="Text Box 2"/>
          <p:cNvSpPr txBox="1">
            <a:spLocks noChangeArrowheads="1"/>
          </p:cNvSpPr>
          <p:nvPr/>
        </p:nvSpPr>
        <p:spPr bwMode="auto">
          <a:xfrm>
            <a:off x="5410200" y="1066800"/>
            <a:ext cx="3200400" cy="1554163"/>
          </a:xfrm>
          <a:prstGeom prst="rect">
            <a:avLst/>
          </a:prstGeom>
          <a:noFill/>
          <a:ln w="9525">
            <a:noFill/>
            <a:miter lim="800000"/>
            <a:headEnd/>
            <a:tailEnd/>
          </a:ln>
        </p:spPr>
        <p:txBody>
          <a:bodyPr>
            <a:spAutoFit/>
          </a:bodyPr>
          <a:lstStyle/>
          <a:p>
            <a:pPr eaLnBrk="0" hangingPunct="0">
              <a:spcBef>
                <a:spcPts val="600"/>
              </a:spcBef>
              <a:defRPr/>
            </a:pPr>
            <a:r>
              <a:rPr lang="en-US" sz="2000" b="1" i="1" dirty="0">
                <a:solidFill>
                  <a:schemeClr val="accent1">
                    <a:lumMod val="75000"/>
                  </a:schemeClr>
                </a:solidFill>
                <a:latin typeface="Calibri" pitchFamily="34" charset="0"/>
              </a:rPr>
              <a:t>BMI for 5 year old boy</a:t>
            </a:r>
          </a:p>
          <a:p>
            <a:pPr marL="228600" indent="-228600" eaLnBrk="0" hangingPunct="0">
              <a:spcBef>
                <a:spcPts val="600"/>
              </a:spcBef>
              <a:buClr>
                <a:schemeClr val="accent2"/>
              </a:buClr>
              <a:buFont typeface="Arial" pitchFamily="34" charset="0"/>
              <a:buChar char="•"/>
              <a:defRPr/>
            </a:pPr>
            <a:r>
              <a:rPr lang="en-US" sz="2000" dirty="0">
                <a:latin typeface="Calibri" pitchFamily="34" charset="0"/>
              </a:rPr>
              <a:t>Weight: 43.5 lb   </a:t>
            </a:r>
          </a:p>
          <a:p>
            <a:pPr marL="228600" indent="-228600" eaLnBrk="0" hangingPunct="0">
              <a:spcBef>
                <a:spcPts val="600"/>
              </a:spcBef>
              <a:buClr>
                <a:schemeClr val="accent2"/>
              </a:buClr>
              <a:buFont typeface="Arial" pitchFamily="34" charset="0"/>
              <a:buChar char="•"/>
              <a:defRPr/>
            </a:pPr>
            <a:r>
              <a:rPr lang="en-US" sz="2000" dirty="0">
                <a:latin typeface="Calibri" pitchFamily="34" charset="0"/>
              </a:rPr>
              <a:t>Height:  43.0 in</a:t>
            </a:r>
          </a:p>
          <a:p>
            <a:pPr marL="228600" indent="-228600" eaLnBrk="0" hangingPunct="0">
              <a:spcBef>
                <a:spcPts val="600"/>
              </a:spcBef>
              <a:buClr>
                <a:schemeClr val="accent2"/>
              </a:buClr>
              <a:buFont typeface="Arial" pitchFamily="34" charset="0"/>
              <a:buChar char="•"/>
              <a:defRPr/>
            </a:pPr>
            <a:r>
              <a:rPr lang="en-US" sz="2000" dirty="0">
                <a:latin typeface="Calibri" pitchFamily="34" charset="0"/>
              </a:rPr>
              <a:t>BMI = 16.5 </a:t>
            </a:r>
            <a:endParaRPr lang="en-US" sz="2000" i="1" dirty="0">
              <a:latin typeface="Calibri" pitchFamily="34" charset="0"/>
            </a:endParaRPr>
          </a:p>
        </p:txBody>
      </p:sp>
      <p:sp>
        <p:nvSpPr>
          <p:cNvPr id="414732" name="Oval 12"/>
          <p:cNvSpPr>
            <a:spLocks noChangeArrowheads="1"/>
          </p:cNvSpPr>
          <p:nvPr/>
        </p:nvSpPr>
        <p:spPr bwMode="auto">
          <a:xfrm>
            <a:off x="1728788" y="4645025"/>
            <a:ext cx="90487" cy="92075"/>
          </a:xfrm>
          <a:prstGeom prst="ellipse">
            <a:avLst/>
          </a:prstGeom>
          <a:solidFill>
            <a:srgbClr val="FF0000"/>
          </a:solidFill>
          <a:ln w="19050">
            <a:solidFill>
              <a:schemeClr val="accent1">
                <a:lumMod val="50000"/>
              </a:schemeClr>
            </a:solidFill>
            <a:round/>
            <a:headEnd/>
            <a:tailEnd/>
          </a:ln>
        </p:spPr>
        <p:txBody>
          <a:bodyPr wrap="none" anchor="ctr"/>
          <a:lstStyle/>
          <a:p>
            <a:pPr algn="ctr" eaLnBrk="0" hangingPunct="0">
              <a:defRPr/>
            </a:pPr>
            <a:endParaRPr lang="en-US" sz="2400">
              <a:solidFill>
                <a:schemeClr val="tx2"/>
              </a:solidFill>
            </a:endParaRPr>
          </a:p>
        </p:txBody>
      </p:sp>
      <p:sp>
        <p:nvSpPr>
          <p:cNvPr id="414733" name="Oval 13"/>
          <p:cNvSpPr>
            <a:spLocks noChangeArrowheads="1"/>
          </p:cNvSpPr>
          <p:nvPr/>
        </p:nvSpPr>
        <p:spPr bwMode="auto">
          <a:xfrm>
            <a:off x="1728788" y="4754563"/>
            <a:ext cx="90487" cy="92075"/>
          </a:xfrm>
          <a:prstGeom prst="ellipse">
            <a:avLst/>
          </a:prstGeom>
          <a:solidFill>
            <a:schemeClr val="accent2"/>
          </a:solidFill>
          <a:ln w="19050">
            <a:solidFill>
              <a:srgbClr val="33CC33"/>
            </a:solidFill>
            <a:round/>
            <a:headEnd/>
            <a:tailEnd/>
          </a:ln>
        </p:spPr>
        <p:txBody>
          <a:bodyPr wrap="none" anchor="ctr"/>
          <a:lstStyle/>
          <a:p>
            <a:pPr algn="ctr" eaLnBrk="0" hangingPunct="0"/>
            <a:endParaRPr lang="en-US" sz="2400">
              <a:solidFill>
                <a:srgbClr val="00FF00"/>
              </a:solidFill>
            </a:endParaRPr>
          </a:p>
        </p:txBody>
      </p:sp>
      <p:sp>
        <p:nvSpPr>
          <p:cNvPr id="414734" name="Text Box 14"/>
          <p:cNvSpPr txBox="1">
            <a:spLocks noChangeArrowheads="1"/>
          </p:cNvSpPr>
          <p:nvPr/>
        </p:nvSpPr>
        <p:spPr bwMode="auto">
          <a:xfrm>
            <a:off x="5410200" y="2667000"/>
            <a:ext cx="2378075" cy="1092200"/>
          </a:xfrm>
          <a:prstGeom prst="rect">
            <a:avLst/>
          </a:prstGeom>
          <a:noFill/>
          <a:ln w="25400">
            <a:solidFill>
              <a:schemeClr val="accent1">
                <a:lumMod val="75000"/>
              </a:schemeClr>
            </a:solidFill>
            <a:miter lim="800000"/>
            <a:headEnd/>
            <a:tailEnd/>
          </a:ln>
        </p:spPr>
        <p:txBody>
          <a:bodyPr>
            <a:spAutoFit/>
          </a:bodyPr>
          <a:lstStyle/>
          <a:p>
            <a:pPr marL="228600" indent="-228600" eaLnBrk="0" hangingPunct="0">
              <a:spcBef>
                <a:spcPts val="600"/>
              </a:spcBef>
              <a:buClr>
                <a:schemeClr val="accent2"/>
              </a:buClr>
              <a:buFont typeface="Arial" pitchFamily="34" charset="0"/>
              <a:buChar char="•"/>
              <a:defRPr/>
            </a:pPr>
            <a:r>
              <a:rPr lang="en-US" sz="2000" dirty="0">
                <a:latin typeface="Calibri" pitchFamily="34" charset="0"/>
              </a:rPr>
              <a:t>BMI-for-age =</a:t>
            </a:r>
            <a:br>
              <a:rPr lang="en-US" sz="2000" dirty="0">
                <a:latin typeface="Calibri" pitchFamily="34" charset="0"/>
              </a:rPr>
            </a:br>
            <a:r>
              <a:rPr lang="en-US" sz="2000" dirty="0">
                <a:latin typeface="Calibri" pitchFamily="34" charset="0"/>
              </a:rPr>
              <a:t>75-84</a:t>
            </a:r>
            <a:r>
              <a:rPr lang="en-US" sz="2000" baseline="30000" dirty="0">
                <a:latin typeface="Calibri" pitchFamily="34" charset="0"/>
              </a:rPr>
              <a:t>th</a:t>
            </a:r>
            <a:r>
              <a:rPr lang="en-US" sz="2000" dirty="0">
                <a:latin typeface="Calibri" pitchFamily="34" charset="0"/>
              </a:rPr>
              <a:t> percentile</a:t>
            </a:r>
          </a:p>
          <a:p>
            <a:pPr marL="228600" indent="-228600" eaLnBrk="0" hangingPunct="0">
              <a:spcBef>
                <a:spcPts val="600"/>
              </a:spcBef>
              <a:buClr>
                <a:schemeClr val="accent2"/>
              </a:buClr>
              <a:buFont typeface="Arial" pitchFamily="34" charset="0"/>
              <a:buChar char="•"/>
              <a:defRPr/>
            </a:pPr>
            <a:r>
              <a:rPr lang="en-US" sz="2000" b="1" i="1" dirty="0">
                <a:solidFill>
                  <a:schemeClr val="accent1">
                    <a:lumMod val="75000"/>
                  </a:schemeClr>
                </a:solidFill>
                <a:latin typeface="Calibri" pitchFamily="34" charset="0"/>
              </a:rPr>
              <a:t>Normal range</a:t>
            </a:r>
            <a:endParaRPr lang="en-US" sz="2000" b="1" dirty="0">
              <a:solidFill>
                <a:schemeClr val="accent1">
                  <a:lumMod val="75000"/>
                </a:schemeClr>
              </a:solidFill>
              <a:latin typeface="Calibri" pitchFamily="34" charset="0"/>
            </a:endParaRPr>
          </a:p>
        </p:txBody>
      </p:sp>
      <p:sp>
        <p:nvSpPr>
          <p:cNvPr id="8" name="Text Box 2"/>
          <p:cNvSpPr txBox="1">
            <a:spLocks noChangeArrowheads="1"/>
          </p:cNvSpPr>
          <p:nvPr/>
        </p:nvSpPr>
        <p:spPr bwMode="auto">
          <a:xfrm>
            <a:off x="5410200" y="3886200"/>
            <a:ext cx="3276600" cy="1554163"/>
          </a:xfrm>
          <a:prstGeom prst="rect">
            <a:avLst/>
          </a:prstGeom>
          <a:noFill/>
          <a:ln w="9525">
            <a:noFill/>
            <a:miter lim="800000"/>
            <a:headEnd/>
            <a:tailEnd/>
          </a:ln>
        </p:spPr>
        <p:txBody>
          <a:bodyPr>
            <a:spAutoFit/>
          </a:bodyPr>
          <a:lstStyle/>
          <a:p>
            <a:pPr eaLnBrk="0" hangingPunct="0">
              <a:spcBef>
                <a:spcPts val="600"/>
              </a:spcBef>
              <a:buClr>
                <a:srgbClr val="996633"/>
              </a:buClr>
              <a:defRPr/>
            </a:pPr>
            <a:r>
              <a:rPr lang="en-US" sz="2000" b="1" i="1" dirty="0">
                <a:solidFill>
                  <a:srgbClr val="FF6600"/>
                </a:solidFill>
                <a:latin typeface="Calibri" pitchFamily="34" charset="0"/>
              </a:rPr>
              <a:t>If height is inaccurate:</a:t>
            </a:r>
          </a:p>
          <a:p>
            <a:pPr marL="228600" indent="-228600" eaLnBrk="0" hangingPunct="0">
              <a:spcBef>
                <a:spcPts val="600"/>
              </a:spcBef>
              <a:buClr>
                <a:schemeClr val="accent2"/>
              </a:buClr>
              <a:buFont typeface="Arial" pitchFamily="34" charset="0"/>
              <a:buChar char="•"/>
              <a:defRPr/>
            </a:pPr>
            <a:r>
              <a:rPr lang="en-US" sz="2000" dirty="0">
                <a:latin typeface="Calibri" pitchFamily="34" charset="0"/>
              </a:rPr>
              <a:t>Weight: 43.5 lb   </a:t>
            </a:r>
          </a:p>
          <a:p>
            <a:pPr marL="228600" indent="-228600" eaLnBrk="0" hangingPunct="0">
              <a:spcBef>
                <a:spcPts val="600"/>
              </a:spcBef>
              <a:buClr>
                <a:schemeClr val="accent2"/>
              </a:buClr>
              <a:buFont typeface="Arial" pitchFamily="34" charset="0"/>
              <a:buChar char="•"/>
              <a:defRPr/>
            </a:pPr>
            <a:r>
              <a:rPr lang="en-US" sz="2000" dirty="0">
                <a:latin typeface="Calibri" pitchFamily="34" charset="0"/>
              </a:rPr>
              <a:t>Height:  </a:t>
            </a:r>
            <a:r>
              <a:rPr lang="en-US" sz="2000" b="1" dirty="0">
                <a:solidFill>
                  <a:srgbClr val="FF6600"/>
                </a:solidFill>
                <a:latin typeface="Calibri" pitchFamily="34" charset="0"/>
              </a:rPr>
              <a:t>42.5 in</a:t>
            </a:r>
          </a:p>
          <a:p>
            <a:pPr marL="228600" indent="-228600" eaLnBrk="0" hangingPunct="0">
              <a:spcBef>
                <a:spcPts val="600"/>
              </a:spcBef>
              <a:buClr>
                <a:schemeClr val="accent2"/>
              </a:buClr>
              <a:buFont typeface="Arial" pitchFamily="34" charset="0"/>
              <a:buChar char="•"/>
              <a:defRPr/>
            </a:pPr>
            <a:r>
              <a:rPr lang="en-US" sz="2000" dirty="0">
                <a:latin typeface="Calibri" pitchFamily="34" charset="0"/>
              </a:rPr>
              <a:t>BMI = </a:t>
            </a:r>
            <a:r>
              <a:rPr lang="en-US" sz="2000" b="1" dirty="0">
                <a:solidFill>
                  <a:srgbClr val="FF6600"/>
                </a:solidFill>
                <a:latin typeface="Calibri" pitchFamily="34" charset="0"/>
              </a:rPr>
              <a:t>17.0</a:t>
            </a:r>
            <a:endParaRPr lang="en-US" sz="2000" b="1" i="1" dirty="0">
              <a:solidFill>
                <a:srgbClr val="FF6600"/>
              </a:solidFill>
              <a:latin typeface="Calibri" pitchFamily="34" charset="0"/>
            </a:endParaRPr>
          </a:p>
        </p:txBody>
      </p:sp>
      <p:sp>
        <p:nvSpPr>
          <p:cNvPr id="9" name="Text Box 14"/>
          <p:cNvSpPr txBox="1">
            <a:spLocks noChangeArrowheads="1"/>
          </p:cNvSpPr>
          <p:nvPr/>
        </p:nvSpPr>
        <p:spPr bwMode="auto">
          <a:xfrm>
            <a:off x="5410200" y="5461000"/>
            <a:ext cx="2667000" cy="1092200"/>
          </a:xfrm>
          <a:prstGeom prst="rect">
            <a:avLst/>
          </a:prstGeom>
          <a:noFill/>
          <a:ln w="25400">
            <a:solidFill>
              <a:schemeClr val="accent2"/>
            </a:solidFill>
            <a:miter lim="800000"/>
            <a:headEnd/>
            <a:tailEnd/>
          </a:ln>
        </p:spPr>
        <p:txBody>
          <a:bodyPr>
            <a:spAutoFit/>
          </a:bodyPr>
          <a:lstStyle/>
          <a:p>
            <a:pPr marL="228600" indent="-228600" eaLnBrk="0" hangingPunct="0">
              <a:spcBef>
                <a:spcPts val="600"/>
              </a:spcBef>
              <a:buClr>
                <a:schemeClr val="accent2"/>
              </a:buClr>
              <a:buFont typeface="Arial" charset="0"/>
              <a:buChar char="•"/>
            </a:pPr>
            <a:r>
              <a:rPr lang="en-US" sz="2000">
                <a:latin typeface="Calibri" pitchFamily="34" charset="0"/>
              </a:rPr>
              <a:t>BMI-for-age =      </a:t>
            </a:r>
            <a:br>
              <a:rPr lang="en-US" sz="2000">
                <a:latin typeface="Calibri" pitchFamily="34" charset="0"/>
              </a:rPr>
            </a:br>
            <a:r>
              <a:rPr lang="en-US" sz="2000">
                <a:latin typeface="Calibri" pitchFamily="34" charset="0"/>
              </a:rPr>
              <a:t>85-94</a:t>
            </a:r>
            <a:r>
              <a:rPr lang="en-US" sz="2000" baseline="30000">
                <a:latin typeface="Calibri" pitchFamily="34" charset="0"/>
              </a:rPr>
              <a:t>th</a:t>
            </a:r>
            <a:r>
              <a:rPr lang="en-US" sz="2000">
                <a:latin typeface="Calibri" pitchFamily="34" charset="0"/>
              </a:rPr>
              <a:t> percentile</a:t>
            </a:r>
          </a:p>
          <a:p>
            <a:pPr marL="228600" indent="-228600" eaLnBrk="0" hangingPunct="0">
              <a:spcBef>
                <a:spcPts val="600"/>
              </a:spcBef>
              <a:buClr>
                <a:schemeClr val="accent2"/>
              </a:buClr>
              <a:buFont typeface="Arial" charset="0"/>
              <a:buChar char="•"/>
            </a:pPr>
            <a:r>
              <a:rPr lang="en-US" sz="2000" b="1" i="1">
                <a:solidFill>
                  <a:srgbClr val="FF6600"/>
                </a:solidFill>
                <a:latin typeface="Calibri" pitchFamily="34" charset="0"/>
              </a:rPr>
              <a:t>Overweight range</a:t>
            </a:r>
          </a:p>
        </p:txBody>
      </p:sp>
      <p:sp>
        <p:nvSpPr>
          <p:cNvPr id="11273" name="Text Box 2"/>
          <p:cNvSpPr txBox="1">
            <a:spLocks noChangeArrowheads="1"/>
          </p:cNvSpPr>
          <p:nvPr/>
        </p:nvSpPr>
        <p:spPr bwMode="auto">
          <a:xfrm>
            <a:off x="609600" y="187325"/>
            <a:ext cx="8001000" cy="823913"/>
          </a:xfrm>
          <a:prstGeom prst="rect">
            <a:avLst/>
          </a:prstGeom>
          <a:noFill/>
          <a:ln w="9525">
            <a:noFill/>
            <a:miter lim="800000"/>
            <a:headEnd/>
            <a:tailEnd/>
          </a:ln>
        </p:spPr>
        <p:txBody>
          <a:bodyPr>
            <a:spAutoFit/>
          </a:bodyPr>
          <a:lstStyle/>
          <a:p>
            <a:pPr algn="ctr">
              <a:spcBef>
                <a:spcPct val="50000"/>
              </a:spcBef>
            </a:pPr>
            <a:r>
              <a:rPr lang="en-US" sz="4800" b="1" dirty="0">
                <a:solidFill>
                  <a:srgbClr val="7D9263"/>
                </a:solidFill>
                <a:latin typeface="Calibri" pitchFamily="34" charset="0"/>
              </a:rPr>
              <a:t>Accurate Measuring Is Critical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414733"/>
                                        </p:tgtEl>
                                        <p:attrNameLst>
                                          <p:attrName>style.visibility</p:attrName>
                                        </p:attrNameLst>
                                      </p:cBhvr>
                                      <p:to>
                                        <p:strVal val="visible"/>
                                      </p:to>
                                    </p:set>
                                    <p:anim calcmode="lin" valueType="num">
                                      <p:cBhvr additive="base">
                                        <p:cTn id="11" dur="2000" fill="hold"/>
                                        <p:tgtEl>
                                          <p:spTgt spid="414733"/>
                                        </p:tgtEl>
                                        <p:attrNameLst>
                                          <p:attrName>ppt_x</p:attrName>
                                        </p:attrNameLst>
                                      </p:cBhvr>
                                      <p:tavLst>
                                        <p:tav tm="0">
                                          <p:val>
                                            <p:strVal val="0-#ppt_w/2"/>
                                          </p:val>
                                        </p:tav>
                                        <p:tav tm="100000">
                                          <p:val>
                                            <p:strVal val="#ppt_x"/>
                                          </p:val>
                                        </p:tav>
                                      </p:tavLst>
                                    </p:anim>
                                    <p:anim calcmode="lin" valueType="num">
                                      <p:cBhvr additive="base">
                                        <p:cTn id="12" dur="2000" fill="hold"/>
                                        <p:tgtEl>
                                          <p:spTgt spid="4147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47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14732"/>
                                        </p:tgtEl>
                                        <p:attrNameLst>
                                          <p:attrName>style.visibility</p:attrName>
                                        </p:attrNameLst>
                                      </p:cBhvr>
                                      <p:to>
                                        <p:strVal val="visible"/>
                                      </p:to>
                                    </p:set>
                                    <p:anim calcmode="lin" valueType="num">
                                      <p:cBhvr additive="base">
                                        <p:cTn id="25" dur="2000" fill="hold"/>
                                        <p:tgtEl>
                                          <p:spTgt spid="414732"/>
                                        </p:tgtEl>
                                        <p:attrNameLst>
                                          <p:attrName>ppt_x</p:attrName>
                                        </p:attrNameLst>
                                      </p:cBhvr>
                                      <p:tavLst>
                                        <p:tav tm="0">
                                          <p:val>
                                            <p:strVal val="0-#ppt_w/2"/>
                                          </p:val>
                                        </p:tav>
                                        <p:tav tm="100000">
                                          <p:val>
                                            <p:strVal val="#ppt_x"/>
                                          </p:val>
                                        </p:tav>
                                      </p:tavLst>
                                    </p:anim>
                                    <p:anim calcmode="lin" valueType="num">
                                      <p:cBhvr additive="base">
                                        <p:cTn id="26" dur="2000" fill="hold"/>
                                        <p:tgtEl>
                                          <p:spTgt spid="41473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2" grpId="0"/>
      <p:bldP spid="414732" grpId="0" animBg="1"/>
      <p:bldP spid="414733" grpId="0" animBg="1"/>
      <p:bldP spid="414734" grpId="0" animBg="1"/>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2590800" y="3124200"/>
            <a:ext cx="1066800" cy="1066800"/>
          </a:xfrm>
          <a:prstGeom prst="flowChartProcess">
            <a:avLst/>
          </a:prstGeom>
          <a:solidFill>
            <a:schemeClr val="accent5">
              <a:lumMod val="60000"/>
              <a:lumOff val="40000"/>
            </a:schemeClr>
          </a:solidFill>
          <a:ln w="9525">
            <a:solidFill>
              <a:schemeClr val="tx1"/>
            </a:solidFill>
            <a:miter lim="800000"/>
            <a:headEnd/>
            <a:tailEnd/>
          </a:ln>
        </p:spPr>
        <p:txBody>
          <a:bodyPr wrap="none" anchor="ctr"/>
          <a:lstStyle/>
          <a:p>
            <a:pPr eaLnBrk="0" hangingPunct="0">
              <a:defRPr/>
            </a:pPr>
            <a:r>
              <a:rPr lang="en-US" sz="2200" b="1" dirty="0">
                <a:latin typeface="Calibri" pitchFamily="34" charset="0"/>
              </a:rPr>
              <a:t>BMI % </a:t>
            </a:r>
          </a:p>
          <a:p>
            <a:pPr eaLnBrk="0" hangingPunct="0">
              <a:defRPr/>
            </a:pPr>
            <a:r>
              <a:rPr lang="en-US" sz="2200" b="1" dirty="0">
                <a:latin typeface="Calibri" pitchFamily="34" charset="0"/>
              </a:rPr>
              <a:t>Growth </a:t>
            </a:r>
          </a:p>
          <a:p>
            <a:pPr eaLnBrk="0" hangingPunct="0">
              <a:defRPr/>
            </a:pPr>
            <a:r>
              <a:rPr lang="en-US" sz="2200" b="1" dirty="0">
                <a:latin typeface="Calibri" pitchFamily="34" charset="0"/>
              </a:rPr>
              <a:t>Chart</a:t>
            </a:r>
          </a:p>
        </p:txBody>
      </p:sp>
      <p:sp>
        <p:nvSpPr>
          <p:cNvPr id="12291" name="AutoShape 3"/>
          <p:cNvSpPr>
            <a:spLocks noChangeArrowheads="1"/>
          </p:cNvSpPr>
          <p:nvPr/>
        </p:nvSpPr>
        <p:spPr bwMode="auto">
          <a:xfrm>
            <a:off x="4191000" y="2362200"/>
            <a:ext cx="1690688" cy="533400"/>
          </a:xfrm>
          <a:prstGeom prst="flowChartProcess">
            <a:avLst/>
          </a:prstGeom>
          <a:solidFill>
            <a:srgbClr val="FF0000"/>
          </a:solidFill>
          <a:ln w="9525">
            <a:solidFill>
              <a:schemeClr val="tx1"/>
            </a:solidFill>
            <a:miter lim="800000"/>
            <a:headEnd/>
            <a:tailEnd/>
          </a:ln>
        </p:spPr>
        <p:txBody>
          <a:bodyPr wrap="none" anchor="ctr"/>
          <a:lstStyle/>
          <a:p>
            <a:pPr algn="ctr" eaLnBrk="0" hangingPunct="0"/>
            <a:r>
              <a:rPr lang="en-US" sz="2400" b="1">
                <a:latin typeface="Calibri" pitchFamily="34" charset="0"/>
              </a:rPr>
              <a:t>Obese</a:t>
            </a:r>
          </a:p>
        </p:txBody>
      </p:sp>
      <p:sp>
        <p:nvSpPr>
          <p:cNvPr id="12292" name="AutoShape 4"/>
          <p:cNvSpPr>
            <a:spLocks noChangeArrowheads="1"/>
          </p:cNvSpPr>
          <p:nvPr/>
        </p:nvSpPr>
        <p:spPr bwMode="auto">
          <a:xfrm>
            <a:off x="4191000" y="2895600"/>
            <a:ext cx="1690688" cy="990600"/>
          </a:xfrm>
          <a:prstGeom prst="flowChartProcess">
            <a:avLst/>
          </a:prstGeom>
          <a:solidFill>
            <a:srgbClr val="FFFF00"/>
          </a:solidFill>
          <a:ln w="9525">
            <a:solidFill>
              <a:schemeClr val="tx1"/>
            </a:solidFill>
            <a:miter lim="800000"/>
            <a:headEnd/>
            <a:tailEnd/>
          </a:ln>
        </p:spPr>
        <p:txBody>
          <a:bodyPr wrap="none" anchor="ctr"/>
          <a:lstStyle/>
          <a:p>
            <a:pPr algn="ctr" eaLnBrk="0" hangingPunct="0"/>
            <a:r>
              <a:rPr lang="en-US" sz="2400" b="1">
                <a:latin typeface="Calibri" pitchFamily="34" charset="0"/>
              </a:rPr>
              <a:t>Overweight</a:t>
            </a:r>
          </a:p>
        </p:txBody>
      </p:sp>
      <p:sp>
        <p:nvSpPr>
          <p:cNvPr id="12293" name="AutoShape 5"/>
          <p:cNvSpPr>
            <a:spLocks noChangeArrowheads="1"/>
          </p:cNvSpPr>
          <p:nvPr/>
        </p:nvSpPr>
        <p:spPr bwMode="auto">
          <a:xfrm>
            <a:off x="4191000" y="3886200"/>
            <a:ext cx="1690688" cy="914400"/>
          </a:xfrm>
          <a:prstGeom prst="flowChartProcess">
            <a:avLst/>
          </a:prstGeom>
          <a:solidFill>
            <a:srgbClr val="66FF33"/>
          </a:solidFill>
          <a:ln w="9525">
            <a:solidFill>
              <a:schemeClr val="tx1"/>
            </a:solidFill>
            <a:miter lim="800000"/>
            <a:headEnd/>
            <a:tailEnd/>
          </a:ln>
        </p:spPr>
        <p:txBody>
          <a:bodyPr wrap="none" anchor="ctr"/>
          <a:lstStyle/>
          <a:p>
            <a:pPr algn="ctr" eaLnBrk="0" hangingPunct="0"/>
            <a:r>
              <a:rPr lang="en-US" sz="2400" b="1">
                <a:latin typeface="Calibri" pitchFamily="34" charset="0"/>
              </a:rPr>
              <a:t>Normal*</a:t>
            </a:r>
          </a:p>
        </p:txBody>
      </p:sp>
      <p:sp>
        <p:nvSpPr>
          <p:cNvPr id="12294" name="AutoShape 6"/>
          <p:cNvSpPr>
            <a:spLocks noChangeArrowheads="1"/>
          </p:cNvSpPr>
          <p:nvPr/>
        </p:nvSpPr>
        <p:spPr bwMode="auto">
          <a:xfrm>
            <a:off x="4191000" y="4800600"/>
            <a:ext cx="1690688" cy="990600"/>
          </a:xfrm>
          <a:prstGeom prst="flowChartProcess">
            <a:avLst/>
          </a:prstGeom>
          <a:solidFill>
            <a:srgbClr val="FF0000"/>
          </a:solidFill>
          <a:ln w="9525">
            <a:solidFill>
              <a:schemeClr val="tx1"/>
            </a:solidFill>
            <a:miter lim="800000"/>
            <a:headEnd/>
            <a:tailEnd/>
          </a:ln>
        </p:spPr>
        <p:txBody>
          <a:bodyPr wrap="none" anchor="ctr"/>
          <a:lstStyle/>
          <a:p>
            <a:pPr algn="ctr" eaLnBrk="0" hangingPunct="0"/>
            <a:r>
              <a:rPr lang="en-US" sz="2200" b="1">
                <a:latin typeface="Calibri" pitchFamily="34" charset="0"/>
              </a:rPr>
              <a:t>Underweight</a:t>
            </a:r>
          </a:p>
        </p:txBody>
      </p:sp>
      <p:sp>
        <p:nvSpPr>
          <p:cNvPr id="12295" name="Rectangle 7"/>
          <p:cNvSpPr>
            <a:spLocks noChangeArrowheads="1"/>
          </p:cNvSpPr>
          <p:nvPr/>
        </p:nvSpPr>
        <p:spPr bwMode="auto">
          <a:xfrm>
            <a:off x="6324600" y="3581400"/>
            <a:ext cx="1600200" cy="1066800"/>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sz="2000" b="1">
                <a:latin typeface="Calibri" pitchFamily="34" charset="0"/>
              </a:rPr>
              <a:t>Lab Tests</a:t>
            </a:r>
          </a:p>
          <a:p>
            <a:pPr algn="ctr" eaLnBrk="0" hangingPunct="0"/>
            <a:r>
              <a:rPr lang="en-US" sz="2000" b="1">
                <a:latin typeface="Calibri" pitchFamily="34" charset="0"/>
              </a:rPr>
              <a:t>(cholesterol &amp; </a:t>
            </a:r>
          </a:p>
          <a:p>
            <a:pPr algn="ctr" eaLnBrk="0" hangingPunct="0"/>
            <a:r>
              <a:rPr lang="en-US" sz="2000" b="1">
                <a:latin typeface="Calibri" pitchFamily="34" charset="0"/>
              </a:rPr>
              <a:t>glucose</a:t>
            </a:r>
            <a:r>
              <a:rPr lang="en-US" sz="2000" b="1">
                <a:latin typeface="Calibri" pitchFamily="34" charset="0"/>
                <a:sym typeface="Wingdings" pitchFamily="2" charset="2"/>
              </a:rPr>
              <a:t>)</a:t>
            </a:r>
            <a:endParaRPr lang="en-US" sz="2000" b="1">
              <a:latin typeface="Calibri" pitchFamily="34" charset="0"/>
            </a:endParaRPr>
          </a:p>
        </p:txBody>
      </p:sp>
      <p:sp>
        <p:nvSpPr>
          <p:cNvPr id="12296" name="AutoShape 8"/>
          <p:cNvSpPr>
            <a:spLocks noChangeArrowheads="1"/>
          </p:cNvSpPr>
          <p:nvPr/>
        </p:nvSpPr>
        <p:spPr bwMode="auto">
          <a:xfrm>
            <a:off x="7239000" y="1524000"/>
            <a:ext cx="1524000" cy="990600"/>
          </a:xfrm>
          <a:prstGeom prst="flowChartProcess">
            <a:avLst/>
          </a:prstGeom>
          <a:solidFill>
            <a:schemeClr val="accent2">
              <a:lumMod val="75000"/>
            </a:schemeClr>
          </a:solidFill>
          <a:ln w="9525">
            <a:solidFill>
              <a:schemeClr val="tx1"/>
            </a:solidFill>
            <a:miter lim="800000"/>
            <a:headEnd/>
            <a:tailEnd/>
          </a:ln>
        </p:spPr>
        <p:txBody>
          <a:bodyPr wrap="none" anchor="ctr"/>
          <a:lstStyle/>
          <a:p>
            <a:pPr algn="ctr" eaLnBrk="0" hangingPunct="0">
              <a:defRPr/>
            </a:pPr>
            <a:r>
              <a:rPr lang="en-US" sz="2000" b="1" dirty="0">
                <a:latin typeface="Calibri" pitchFamily="34" charset="0"/>
              </a:rPr>
              <a:t>In-depth</a:t>
            </a:r>
          </a:p>
          <a:p>
            <a:pPr algn="ctr" eaLnBrk="0" hangingPunct="0">
              <a:defRPr/>
            </a:pPr>
            <a:r>
              <a:rPr lang="en-US" sz="2000" b="1" dirty="0">
                <a:latin typeface="Calibri" pitchFamily="34" charset="0"/>
              </a:rPr>
              <a:t>Medical </a:t>
            </a:r>
          </a:p>
          <a:p>
            <a:pPr algn="ctr" eaLnBrk="0" hangingPunct="0">
              <a:defRPr/>
            </a:pPr>
            <a:r>
              <a:rPr lang="en-US" sz="2000" b="1" dirty="0">
                <a:latin typeface="Calibri" pitchFamily="34" charset="0"/>
              </a:rPr>
              <a:t>Assessment</a:t>
            </a:r>
          </a:p>
        </p:txBody>
      </p:sp>
      <p:sp>
        <p:nvSpPr>
          <p:cNvPr id="12297" name="AutoShape 9"/>
          <p:cNvSpPr>
            <a:spLocks noChangeArrowheads="1"/>
          </p:cNvSpPr>
          <p:nvPr/>
        </p:nvSpPr>
        <p:spPr bwMode="auto">
          <a:xfrm>
            <a:off x="6096000" y="5791200"/>
            <a:ext cx="2667000" cy="762000"/>
          </a:xfrm>
          <a:prstGeom prst="flowChartProcess">
            <a:avLst/>
          </a:prstGeom>
          <a:solidFill>
            <a:schemeClr val="accent2">
              <a:lumMod val="75000"/>
            </a:schemeClr>
          </a:solidFill>
          <a:ln w="9525">
            <a:solidFill>
              <a:schemeClr val="tx1"/>
            </a:solidFill>
            <a:miter lim="800000"/>
            <a:headEnd/>
            <a:tailEnd/>
          </a:ln>
        </p:spPr>
        <p:txBody>
          <a:bodyPr wrap="none" anchor="ctr"/>
          <a:lstStyle/>
          <a:p>
            <a:pPr algn="ctr" eaLnBrk="0" hangingPunct="0">
              <a:defRPr/>
            </a:pPr>
            <a:r>
              <a:rPr lang="en-US" sz="2000" b="1" dirty="0">
                <a:latin typeface="Calibri" pitchFamily="34" charset="0"/>
              </a:rPr>
              <a:t>Note</a:t>
            </a:r>
            <a:r>
              <a:rPr lang="en-US" sz="2400" b="1" dirty="0">
                <a:latin typeface="Calibri" pitchFamily="34" charset="0"/>
              </a:rPr>
              <a:t> </a:t>
            </a:r>
            <a:r>
              <a:rPr lang="en-US" sz="2000" b="1" dirty="0">
                <a:latin typeface="Calibri" pitchFamily="34" charset="0"/>
              </a:rPr>
              <a:t>in chart:</a:t>
            </a:r>
          </a:p>
          <a:p>
            <a:pPr algn="ctr" eaLnBrk="0" hangingPunct="0">
              <a:defRPr/>
            </a:pPr>
            <a:r>
              <a:rPr lang="en-US" sz="2000" b="1" dirty="0">
                <a:latin typeface="Calibri" pitchFamily="34" charset="0"/>
              </a:rPr>
              <a:t>“Counsel &amp; Follow-up”</a:t>
            </a:r>
          </a:p>
        </p:txBody>
      </p:sp>
      <p:cxnSp>
        <p:nvCxnSpPr>
          <p:cNvPr id="12298" name="AutoShape 10"/>
          <p:cNvCxnSpPr>
            <a:cxnSpLocks noChangeShapeType="1"/>
            <a:stCxn id="12290" idx="3"/>
            <a:endCxn id="12291" idx="1"/>
          </p:cNvCxnSpPr>
          <p:nvPr/>
        </p:nvCxnSpPr>
        <p:spPr bwMode="auto">
          <a:xfrm flipV="1">
            <a:off x="3657600" y="2628900"/>
            <a:ext cx="533400" cy="1028700"/>
          </a:xfrm>
          <a:prstGeom prst="bentConnector3">
            <a:avLst>
              <a:gd name="adj1" fmla="val 50000"/>
            </a:avLst>
          </a:prstGeom>
          <a:noFill/>
          <a:ln w="9525">
            <a:solidFill>
              <a:schemeClr val="tx1"/>
            </a:solidFill>
            <a:miter lim="800000"/>
            <a:headEnd/>
            <a:tailEnd type="triangle" w="lg" len="lg"/>
          </a:ln>
        </p:spPr>
      </p:cxnSp>
      <p:cxnSp>
        <p:nvCxnSpPr>
          <p:cNvPr id="12299" name="AutoShape 11"/>
          <p:cNvCxnSpPr>
            <a:cxnSpLocks noChangeShapeType="1"/>
            <a:stCxn id="12292" idx="3"/>
            <a:endCxn id="12295" idx="1"/>
          </p:cNvCxnSpPr>
          <p:nvPr/>
        </p:nvCxnSpPr>
        <p:spPr bwMode="auto">
          <a:xfrm>
            <a:off x="5881688" y="3390900"/>
            <a:ext cx="442912" cy="723900"/>
          </a:xfrm>
          <a:prstGeom prst="bentConnector3">
            <a:avLst>
              <a:gd name="adj1" fmla="val 50000"/>
            </a:avLst>
          </a:prstGeom>
          <a:noFill/>
          <a:ln w="9525">
            <a:solidFill>
              <a:schemeClr val="tx1"/>
            </a:solidFill>
            <a:miter lim="800000"/>
            <a:headEnd/>
            <a:tailEnd type="triangle" w="lg" len="lg"/>
          </a:ln>
        </p:spPr>
      </p:cxnSp>
      <p:cxnSp>
        <p:nvCxnSpPr>
          <p:cNvPr id="12300" name="AutoShape 12"/>
          <p:cNvCxnSpPr>
            <a:cxnSpLocks noChangeShapeType="1"/>
            <a:stCxn id="12290" idx="3"/>
            <a:endCxn id="12292" idx="1"/>
          </p:cNvCxnSpPr>
          <p:nvPr/>
        </p:nvCxnSpPr>
        <p:spPr bwMode="auto">
          <a:xfrm flipV="1">
            <a:off x="3657600" y="3390900"/>
            <a:ext cx="533400" cy="266700"/>
          </a:xfrm>
          <a:prstGeom prst="bentConnector3">
            <a:avLst>
              <a:gd name="adj1" fmla="val 50000"/>
            </a:avLst>
          </a:prstGeom>
          <a:noFill/>
          <a:ln w="9525">
            <a:solidFill>
              <a:schemeClr val="tx1"/>
            </a:solidFill>
            <a:miter lim="800000"/>
            <a:headEnd/>
            <a:tailEnd type="triangle" w="lg" len="lg"/>
          </a:ln>
        </p:spPr>
      </p:cxnSp>
      <p:cxnSp>
        <p:nvCxnSpPr>
          <p:cNvPr id="12301" name="AutoShape 13"/>
          <p:cNvCxnSpPr>
            <a:cxnSpLocks noChangeShapeType="1"/>
            <a:stCxn id="12290" idx="3"/>
            <a:endCxn id="12293" idx="1"/>
          </p:cNvCxnSpPr>
          <p:nvPr/>
        </p:nvCxnSpPr>
        <p:spPr bwMode="auto">
          <a:xfrm>
            <a:off x="3657600" y="3657600"/>
            <a:ext cx="533400" cy="685800"/>
          </a:xfrm>
          <a:prstGeom prst="bentConnector3">
            <a:avLst>
              <a:gd name="adj1" fmla="val 50000"/>
            </a:avLst>
          </a:prstGeom>
          <a:noFill/>
          <a:ln w="9525">
            <a:solidFill>
              <a:schemeClr val="tx1"/>
            </a:solidFill>
            <a:miter lim="800000"/>
            <a:headEnd/>
            <a:tailEnd type="triangle" w="lg" len="lg"/>
          </a:ln>
        </p:spPr>
      </p:cxnSp>
      <p:cxnSp>
        <p:nvCxnSpPr>
          <p:cNvPr id="12302" name="AutoShape 14"/>
          <p:cNvCxnSpPr>
            <a:cxnSpLocks noChangeShapeType="1"/>
            <a:stCxn id="12290" idx="3"/>
            <a:endCxn id="12294" idx="1"/>
          </p:cNvCxnSpPr>
          <p:nvPr/>
        </p:nvCxnSpPr>
        <p:spPr bwMode="auto">
          <a:xfrm>
            <a:off x="3657600" y="3657600"/>
            <a:ext cx="533400" cy="1638300"/>
          </a:xfrm>
          <a:prstGeom prst="bentConnector3">
            <a:avLst>
              <a:gd name="adj1" fmla="val 50000"/>
            </a:avLst>
          </a:prstGeom>
          <a:noFill/>
          <a:ln w="9525">
            <a:solidFill>
              <a:schemeClr val="tx1"/>
            </a:solidFill>
            <a:miter lim="800000"/>
            <a:headEnd/>
            <a:tailEnd type="triangle" w="lg" len="lg"/>
          </a:ln>
        </p:spPr>
      </p:cxnSp>
      <p:cxnSp>
        <p:nvCxnSpPr>
          <p:cNvPr id="12303" name="AutoShape 15"/>
          <p:cNvCxnSpPr>
            <a:cxnSpLocks noChangeShapeType="1"/>
          </p:cNvCxnSpPr>
          <p:nvPr/>
        </p:nvCxnSpPr>
        <p:spPr bwMode="auto">
          <a:xfrm>
            <a:off x="5867400" y="2362200"/>
            <a:ext cx="1295400" cy="1588"/>
          </a:xfrm>
          <a:prstGeom prst="straightConnector1">
            <a:avLst/>
          </a:prstGeom>
          <a:noFill/>
          <a:ln w="9525">
            <a:solidFill>
              <a:schemeClr val="tx1"/>
            </a:solidFill>
            <a:round/>
            <a:headEnd/>
            <a:tailEnd type="triangle" w="lg" len="lg"/>
          </a:ln>
        </p:spPr>
      </p:cxnSp>
      <p:sp>
        <p:nvSpPr>
          <p:cNvPr id="12304" name="AutoShape 16"/>
          <p:cNvSpPr>
            <a:spLocks noChangeArrowheads="1"/>
          </p:cNvSpPr>
          <p:nvPr/>
        </p:nvSpPr>
        <p:spPr bwMode="auto">
          <a:xfrm>
            <a:off x="95250" y="2362200"/>
            <a:ext cx="2168525" cy="2819400"/>
          </a:xfrm>
          <a:prstGeom prst="flowChartAlternateProcess">
            <a:avLst/>
          </a:prstGeom>
          <a:gradFill rotWithShape="1">
            <a:gsLst>
              <a:gs pos="0">
                <a:srgbClr val="CCFFFF"/>
              </a:gs>
              <a:gs pos="100000">
                <a:srgbClr val="3FFFFF"/>
              </a:gs>
            </a:gsLst>
            <a:path path="shape">
              <a:fillToRect l="50000" t="50000" r="50000" b="50000"/>
            </a:path>
          </a:gradFill>
          <a:ln w="19050">
            <a:solidFill>
              <a:schemeClr val="tx1"/>
            </a:solidFill>
            <a:miter lim="800000"/>
            <a:headEnd/>
            <a:tailEnd/>
          </a:ln>
        </p:spPr>
        <p:txBody>
          <a:bodyPr wrap="none" anchor="ctr"/>
          <a:lstStyle/>
          <a:p>
            <a:pPr eaLnBrk="0" hangingPunct="0"/>
            <a:r>
              <a:rPr lang="en-US" sz="2400" b="1">
                <a:latin typeface="Calibri" pitchFamily="34" charset="0"/>
              </a:rPr>
              <a:t>Take and Plot</a:t>
            </a:r>
          </a:p>
          <a:p>
            <a:pPr eaLnBrk="0" hangingPunct="0"/>
            <a:r>
              <a:rPr lang="en-US" sz="2400" b="1">
                <a:latin typeface="Calibri" pitchFamily="34" charset="0"/>
              </a:rPr>
              <a:t>Measurements</a:t>
            </a:r>
          </a:p>
          <a:p>
            <a:pPr eaLnBrk="0" hangingPunct="0"/>
            <a:endParaRPr lang="en-US">
              <a:latin typeface="Verdana" pitchFamily="34" charset="0"/>
            </a:endParaRPr>
          </a:p>
          <a:p>
            <a:pPr eaLnBrk="0" hangingPunct="0">
              <a:buFontTx/>
              <a:buChar char="•"/>
            </a:pPr>
            <a:r>
              <a:rPr lang="en-US" sz="2000" b="1">
                <a:latin typeface="Calibri" pitchFamily="34" charset="0"/>
              </a:rPr>
              <a:t> </a:t>
            </a:r>
            <a:r>
              <a:rPr lang="en-US" sz="2000" b="1" i="1">
                <a:latin typeface="Calibri" pitchFamily="34" charset="0"/>
              </a:rPr>
              <a:t>Weight</a:t>
            </a:r>
          </a:p>
          <a:p>
            <a:pPr eaLnBrk="0" hangingPunct="0">
              <a:buFontTx/>
              <a:buChar char="•"/>
            </a:pPr>
            <a:r>
              <a:rPr lang="en-US" sz="2000" b="1" i="1">
                <a:latin typeface="Calibri" pitchFamily="34" charset="0"/>
              </a:rPr>
              <a:t> Height</a:t>
            </a:r>
          </a:p>
          <a:p>
            <a:pPr eaLnBrk="0" hangingPunct="0">
              <a:buFontTx/>
              <a:buChar char="•"/>
            </a:pPr>
            <a:r>
              <a:rPr lang="en-US" sz="2000" b="1" i="1">
                <a:latin typeface="Calibri" pitchFamily="34" charset="0"/>
              </a:rPr>
              <a:t> Age</a:t>
            </a:r>
          </a:p>
          <a:p>
            <a:pPr eaLnBrk="0" hangingPunct="0">
              <a:buFontTx/>
              <a:buChar char="•"/>
            </a:pPr>
            <a:r>
              <a:rPr lang="en-US" sz="2000" b="1" i="1">
                <a:latin typeface="Calibri" pitchFamily="34" charset="0"/>
              </a:rPr>
              <a:t> BMI </a:t>
            </a:r>
          </a:p>
        </p:txBody>
      </p:sp>
      <p:sp>
        <p:nvSpPr>
          <p:cNvPr id="12305" name="Text Box 19"/>
          <p:cNvSpPr txBox="1">
            <a:spLocks noChangeArrowheads="1"/>
          </p:cNvSpPr>
          <p:nvPr/>
        </p:nvSpPr>
        <p:spPr bwMode="auto">
          <a:xfrm>
            <a:off x="381000" y="228600"/>
            <a:ext cx="8153400" cy="1555750"/>
          </a:xfrm>
          <a:prstGeom prst="rect">
            <a:avLst/>
          </a:prstGeom>
          <a:noFill/>
          <a:ln w="9525">
            <a:noFill/>
            <a:miter lim="800000"/>
            <a:headEnd/>
            <a:tailEnd/>
          </a:ln>
        </p:spPr>
        <p:txBody>
          <a:bodyPr>
            <a:spAutoFit/>
          </a:bodyPr>
          <a:lstStyle/>
          <a:p>
            <a:pPr algn="ctr" eaLnBrk="0" hangingPunct="0">
              <a:spcBef>
                <a:spcPct val="50000"/>
              </a:spcBef>
            </a:pPr>
            <a:r>
              <a:rPr lang="en-US" sz="4800" b="1">
                <a:solidFill>
                  <a:srgbClr val="7D9263"/>
                </a:solidFill>
                <a:latin typeface="Calibri" pitchFamily="34" charset="0"/>
              </a:rPr>
              <a:t>Your Measurements</a:t>
            </a:r>
            <a:br>
              <a:rPr lang="en-US" sz="4800" b="1">
                <a:solidFill>
                  <a:srgbClr val="7D9263"/>
                </a:solidFill>
                <a:latin typeface="Calibri" pitchFamily="34" charset="0"/>
              </a:rPr>
            </a:br>
            <a:r>
              <a:rPr lang="en-US" sz="4800" b="1">
                <a:solidFill>
                  <a:srgbClr val="7D9263"/>
                </a:solidFill>
                <a:latin typeface="Calibri" pitchFamily="34" charset="0"/>
              </a:rPr>
              <a:t>Guide Providers</a:t>
            </a:r>
          </a:p>
        </p:txBody>
      </p:sp>
      <p:cxnSp>
        <p:nvCxnSpPr>
          <p:cNvPr id="12306" name="AutoShape 23"/>
          <p:cNvCxnSpPr>
            <a:cxnSpLocks noChangeShapeType="1"/>
            <a:endCxn id="12290" idx="1"/>
          </p:cNvCxnSpPr>
          <p:nvPr/>
        </p:nvCxnSpPr>
        <p:spPr bwMode="auto">
          <a:xfrm>
            <a:off x="2286000" y="3657600"/>
            <a:ext cx="304800" cy="1588"/>
          </a:xfrm>
          <a:prstGeom prst="straightConnector1">
            <a:avLst/>
          </a:prstGeom>
          <a:noFill/>
          <a:ln w="9525">
            <a:solidFill>
              <a:schemeClr val="tx1"/>
            </a:solidFill>
            <a:round/>
            <a:headEnd/>
            <a:tailEnd type="triangle" w="lg" len="lg"/>
          </a:ln>
        </p:spPr>
      </p:cxnSp>
      <p:sp>
        <p:nvSpPr>
          <p:cNvPr id="12307" name="Text Box 24"/>
          <p:cNvSpPr txBox="1">
            <a:spLocks noChangeArrowheads="1"/>
          </p:cNvSpPr>
          <p:nvPr/>
        </p:nvSpPr>
        <p:spPr bwMode="auto">
          <a:xfrm>
            <a:off x="457200" y="5638800"/>
            <a:ext cx="2971800" cy="1016000"/>
          </a:xfrm>
          <a:prstGeom prst="rect">
            <a:avLst/>
          </a:prstGeom>
          <a:solidFill>
            <a:srgbClr val="00FF00"/>
          </a:solidFill>
          <a:ln w="9525">
            <a:solidFill>
              <a:schemeClr val="tx1"/>
            </a:solidFill>
            <a:miter lim="800000"/>
            <a:headEnd/>
            <a:tailEnd/>
          </a:ln>
        </p:spPr>
        <p:txBody>
          <a:bodyPr>
            <a:spAutoFit/>
          </a:bodyPr>
          <a:lstStyle/>
          <a:p>
            <a:pPr algn="ctr" eaLnBrk="0" hangingPunct="0">
              <a:spcBef>
                <a:spcPct val="50000"/>
              </a:spcBef>
            </a:pPr>
            <a:r>
              <a:rPr lang="en-US" sz="2000" b="1">
                <a:latin typeface="Calibri" pitchFamily="34" charset="0"/>
              </a:rPr>
              <a:t>*Further tests may be warranted depending on family history</a:t>
            </a:r>
          </a:p>
        </p:txBody>
      </p:sp>
      <p:sp>
        <p:nvSpPr>
          <p:cNvPr id="25" name="TextBox 24"/>
          <p:cNvSpPr txBox="1"/>
          <p:nvPr/>
        </p:nvSpPr>
        <p:spPr>
          <a:xfrm>
            <a:off x="7239000" y="5029200"/>
            <a:ext cx="1066800" cy="434975"/>
          </a:xfrm>
          <a:prstGeom prst="rect">
            <a:avLst/>
          </a:prstGeom>
          <a:solidFill>
            <a:srgbClr val="66FF33"/>
          </a:solidFill>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latin typeface="Calibri" pitchFamily="34" charset="0"/>
              </a:rPr>
              <a:t>Normal</a:t>
            </a:r>
          </a:p>
        </p:txBody>
      </p:sp>
      <p:sp>
        <p:nvSpPr>
          <p:cNvPr id="26" name="TextBox 25"/>
          <p:cNvSpPr txBox="1"/>
          <p:nvPr/>
        </p:nvSpPr>
        <p:spPr>
          <a:xfrm>
            <a:off x="7162800" y="2819400"/>
            <a:ext cx="1295400" cy="40005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latin typeface="Calibri" pitchFamily="34" charset="0"/>
              </a:rPr>
              <a:t>Abnormal</a:t>
            </a:r>
          </a:p>
        </p:txBody>
      </p:sp>
      <p:pic>
        <p:nvPicPr>
          <p:cNvPr id="12310" name="Picture 27" descr="childheight.JPG"/>
          <p:cNvPicPr>
            <a:picLocks noChangeAspect="1"/>
          </p:cNvPicPr>
          <p:nvPr/>
        </p:nvPicPr>
        <p:blipFill>
          <a:blip r:embed="rId3" cstate="print"/>
          <a:srcRect/>
          <a:stretch>
            <a:fillRect/>
          </a:stretch>
        </p:blipFill>
        <p:spPr bwMode="auto">
          <a:xfrm>
            <a:off x="1371600" y="3733800"/>
            <a:ext cx="685800" cy="1119188"/>
          </a:xfrm>
          <a:prstGeom prst="rect">
            <a:avLst/>
          </a:prstGeom>
          <a:noFill/>
          <a:ln w="9525">
            <a:noFill/>
            <a:miter lim="800000"/>
            <a:headEnd/>
            <a:tailEnd/>
          </a:ln>
        </p:spPr>
      </p:pic>
      <p:cxnSp>
        <p:nvCxnSpPr>
          <p:cNvPr id="12311" name="AutoShape 23"/>
          <p:cNvCxnSpPr>
            <a:cxnSpLocks noChangeShapeType="1"/>
          </p:cNvCxnSpPr>
          <p:nvPr/>
        </p:nvCxnSpPr>
        <p:spPr bwMode="auto">
          <a:xfrm rot="5400000" flipH="1" flipV="1">
            <a:off x="8342313" y="2703512"/>
            <a:ext cx="228600" cy="3175"/>
          </a:xfrm>
          <a:prstGeom prst="straightConnector1">
            <a:avLst/>
          </a:prstGeom>
          <a:noFill/>
          <a:ln w="9525">
            <a:solidFill>
              <a:schemeClr val="tx1"/>
            </a:solidFill>
            <a:round/>
            <a:headEnd/>
            <a:tailEnd type="triangle" w="lg" len="lg"/>
          </a:ln>
        </p:spPr>
      </p:cxnSp>
      <p:cxnSp>
        <p:nvCxnSpPr>
          <p:cNvPr id="12312" name="AutoShape 23"/>
          <p:cNvCxnSpPr>
            <a:cxnSpLocks noChangeShapeType="1"/>
          </p:cNvCxnSpPr>
          <p:nvPr/>
        </p:nvCxnSpPr>
        <p:spPr bwMode="auto">
          <a:xfrm rot="5400000">
            <a:off x="8154194" y="5638006"/>
            <a:ext cx="304800" cy="1588"/>
          </a:xfrm>
          <a:prstGeom prst="straightConnector1">
            <a:avLst/>
          </a:prstGeom>
          <a:noFill/>
          <a:ln w="9525">
            <a:solidFill>
              <a:schemeClr val="tx1"/>
            </a:solidFill>
            <a:round/>
            <a:headEnd/>
            <a:tailEnd type="triangle" w="lg" len="lg"/>
          </a:ln>
        </p:spPr>
      </p:cxnSp>
      <p:cxnSp>
        <p:nvCxnSpPr>
          <p:cNvPr id="12313" name="AutoShape 23"/>
          <p:cNvCxnSpPr>
            <a:cxnSpLocks noChangeShapeType="1"/>
          </p:cNvCxnSpPr>
          <p:nvPr/>
        </p:nvCxnSpPr>
        <p:spPr bwMode="auto">
          <a:xfrm rot="5400000">
            <a:off x="7773194" y="4799806"/>
            <a:ext cx="304800" cy="1588"/>
          </a:xfrm>
          <a:prstGeom prst="straightConnector1">
            <a:avLst/>
          </a:prstGeom>
          <a:noFill/>
          <a:ln w="9525">
            <a:solidFill>
              <a:schemeClr val="tx1"/>
            </a:solidFill>
            <a:round/>
            <a:headEnd/>
            <a:tailEnd type="triangle" w="lg" len="lg"/>
          </a:ln>
        </p:spPr>
      </p:cxnSp>
      <p:cxnSp>
        <p:nvCxnSpPr>
          <p:cNvPr id="12314" name="AutoShape 23"/>
          <p:cNvCxnSpPr>
            <a:cxnSpLocks noChangeShapeType="1"/>
          </p:cNvCxnSpPr>
          <p:nvPr/>
        </p:nvCxnSpPr>
        <p:spPr bwMode="auto">
          <a:xfrm rot="5400000" flipH="1" flipV="1">
            <a:off x="7772401" y="3429000"/>
            <a:ext cx="304800" cy="3175"/>
          </a:xfrm>
          <a:prstGeom prst="straightConnector1">
            <a:avLst/>
          </a:prstGeom>
          <a:noFill/>
          <a:ln w="9525">
            <a:solidFill>
              <a:schemeClr val="tx1"/>
            </a:solidFill>
            <a:round/>
            <a:headEnd/>
            <a:tailEnd type="triangle" w="lg" len="lg"/>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304800"/>
            <a:ext cx="8229600" cy="1555750"/>
          </a:xfrm>
          <a:prstGeom prst="rect">
            <a:avLst/>
          </a:prstGeom>
          <a:noFill/>
          <a:ln w="9525">
            <a:noFill/>
            <a:miter lim="800000"/>
            <a:headEnd/>
            <a:tailEnd/>
          </a:ln>
        </p:spPr>
        <p:txBody>
          <a:bodyPr>
            <a:spAutoFit/>
          </a:bodyPr>
          <a:lstStyle/>
          <a:p>
            <a:pPr algn="ctr" eaLnBrk="0" hangingPunct="0">
              <a:spcBef>
                <a:spcPct val="50000"/>
              </a:spcBef>
            </a:pPr>
            <a:r>
              <a:rPr lang="en-US" sz="4800" b="1">
                <a:solidFill>
                  <a:srgbClr val="7D9263"/>
                </a:solidFill>
                <a:latin typeface="Calibri" pitchFamily="34" charset="0"/>
              </a:rPr>
              <a:t>Your Measurements</a:t>
            </a:r>
            <a:br>
              <a:rPr lang="en-US" sz="4800" b="1">
                <a:solidFill>
                  <a:srgbClr val="7D9263"/>
                </a:solidFill>
                <a:latin typeface="Calibri" pitchFamily="34" charset="0"/>
              </a:rPr>
            </a:br>
            <a:r>
              <a:rPr lang="en-US" sz="4800" b="1">
                <a:solidFill>
                  <a:srgbClr val="7D9263"/>
                </a:solidFill>
                <a:latin typeface="Calibri" pitchFamily="34" charset="0"/>
              </a:rPr>
              <a:t>Guide Many Others</a:t>
            </a:r>
          </a:p>
        </p:txBody>
      </p:sp>
      <p:grpSp>
        <p:nvGrpSpPr>
          <p:cNvPr id="13315" name="Group 3"/>
          <p:cNvGrpSpPr>
            <a:grpSpLocks/>
          </p:cNvGrpSpPr>
          <p:nvPr/>
        </p:nvGrpSpPr>
        <p:grpSpPr bwMode="auto">
          <a:xfrm>
            <a:off x="685800" y="1752600"/>
            <a:ext cx="8193088" cy="4648200"/>
            <a:chOff x="106794304" y="107518200"/>
            <a:chExt cx="6784150" cy="4648201"/>
          </a:xfrm>
        </p:grpSpPr>
        <p:cxnSp>
          <p:nvCxnSpPr>
            <p:cNvPr id="13317" name="AutoShape 4"/>
            <p:cNvCxnSpPr>
              <a:cxnSpLocks noChangeShapeType="1"/>
            </p:cNvCxnSpPr>
            <p:nvPr/>
          </p:nvCxnSpPr>
          <p:spPr bwMode="auto">
            <a:xfrm flipV="1">
              <a:off x="110895571" y="109728000"/>
              <a:ext cx="656428" cy="433918"/>
            </a:xfrm>
            <a:prstGeom prst="bentConnector3">
              <a:avLst>
                <a:gd name="adj1" fmla="val 50000"/>
              </a:avLst>
            </a:prstGeom>
            <a:noFill/>
            <a:ln w="9525" algn="ctr">
              <a:solidFill>
                <a:srgbClr val="000000"/>
              </a:solidFill>
              <a:miter lim="800000"/>
              <a:headEnd/>
              <a:tailEnd type="triangle" w="lg" len="lg"/>
            </a:ln>
          </p:spPr>
        </p:cxnSp>
        <p:cxnSp>
          <p:nvCxnSpPr>
            <p:cNvPr id="13318" name="AutoShape 5"/>
            <p:cNvCxnSpPr>
              <a:cxnSpLocks noChangeShapeType="1"/>
            </p:cNvCxnSpPr>
            <p:nvPr/>
          </p:nvCxnSpPr>
          <p:spPr bwMode="auto">
            <a:xfrm>
              <a:off x="110895571" y="110337600"/>
              <a:ext cx="656428" cy="537633"/>
            </a:xfrm>
            <a:prstGeom prst="bentConnector3">
              <a:avLst>
                <a:gd name="adj1" fmla="val 50000"/>
              </a:avLst>
            </a:prstGeom>
            <a:noFill/>
            <a:ln w="9525" algn="ctr">
              <a:solidFill>
                <a:srgbClr val="000000"/>
              </a:solidFill>
              <a:miter lim="800000"/>
              <a:headEnd/>
              <a:tailEnd type="triangle" w="lg" len="lg"/>
            </a:ln>
          </p:spPr>
        </p:cxnSp>
        <p:sp>
          <p:nvSpPr>
            <p:cNvPr id="2" name="AutoShape 6"/>
            <p:cNvSpPr>
              <a:spLocks noChangeArrowheads="1"/>
            </p:cNvSpPr>
            <p:nvPr/>
          </p:nvSpPr>
          <p:spPr bwMode="auto">
            <a:xfrm>
              <a:off x="109633630" y="109728000"/>
              <a:ext cx="1254036" cy="1417638"/>
            </a:xfrm>
            <a:prstGeom prst="flowChartProcess">
              <a:avLst/>
            </a:prstGeom>
            <a:solidFill>
              <a:schemeClr val="accent5">
                <a:lumMod val="60000"/>
                <a:lumOff val="40000"/>
              </a:schemeClr>
            </a:solidFill>
            <a:ln w="9525" algn="ctr">
              <a:solidFill>
                <a:srgbClr val="000000"/>
              </a:solidFill>
              <a:miter lim="800000"/>
              <a:headEnd/>
              <a:tailEnd/>
            </a:ln>
          </p:spPr>
          <p:txBody>
            <a:bodyPr anchor="ctr"/>
            <a:lstStyle/>
            <a:p>
              <a:pPr algn="ctr">
                <a:defRPr/>
              </a:pPr>
              <a:endParaRPr lang="en-US" b="1" dirty="0">
                <a:solidFill>
                  <a:srgbClr val="000000"/>
                </a:solidFill>
                <a:latin typeface="Verdana" pitchFamily="34" charset="0"/>
              </a:endParaRPr>
            </a:p>
            <a:p>
              <a:pPr algn="ctr">
                <a:defRPr/>
              </a:pPr>
              <a:r>
                <a:rPr lang="en-US" sz="2400" b="1" dirty="0">
                  <a:solidFill>
                    <a:srgbClr val="000000"/>
                  </a:solidFill>
                  <a:latin typeface="Calibri" pitchFamily="34" charset="0"/>
                </a:rPr>
                <a:t>BMI % </a:t>
              </a:r>
            </a:p>
            <a:p>
              <a:pPr algn="ctr">
                <a:defRPr/>
              </a:pPr>
              <a:r>
                <a:rPr lang="en-US" sz="2400" b="1" dirty="0">
                  <a:solidFill>
                    <a:srgbClr val="000000"/>
                  </a:solidFill>
                  <a:latin typeface="Calibri" pitchFamily="34" charset="0"/>
                </a:rPr>
                <a:t>Growth </a:t>
              </a:r>
            </a:p>
            <a:p>
              <a:pPr algn="ctr">
                <a:defRPr/>
              </a:pPr>
              <a:r>
                <a:rPr lang="en-US" sz="2400" b="1" dirty="0">
                  <a:solidFill>
                    <a:srgbClr val="000000"/>
                  </a:solidFill>
                  <a:latin typeface="Calibri" pitchFamily="34" charset="0"/>
                </a:rPr>
                <a:t>Chart</a:t>
              </a:r>
            </a:p>
            <a:p>
              <a:pPr algn="ctr">
                <a:defRPr/>
              </a:pPr>
              <a:endParaRPr lang="en-US" dirty="0">
                <a:latin typeface="Arial" pitchFamily="34" charset="0"/>
              </a:endParaRPr>
            </a:p>
          </p:txBody>
        </p:sp>
        <p:sp>
          <p:nvSpPr>
            <p:cNvPr id="13320" name="AutoShape 7"/>
            <p:cNvSpPr>
              <a:spLocks noChangeArrowheads="1"/>
            </p:cNvSpPr>
            <p:nvPr/>
          </p:nvSpPr>
          <p:spPr bwMode="auto">
            <a:xfrm>
              <a:off x="111589629" y="108432600"/>
              <a:ext cx="1988820" cy="876300"/>
            </a:xfrm>
            <a:prstGeom prst="flowChartProcess">
              <a:avLst/>
            </a:prstGeom>
            <a:solidFill>
              <a:srgbClr val="FF0000"/>
            </a:solidFill>
            <a:ln w="9525" algn="ctr">
              <a:solidFill>
                <a:srgbClr val="000000"/>
              </a:solidFill>
              <a:miter lim="800000"/>
              <a:headEnd/>
              <a:tailEnd/>
            </a:ln>
          </p:spPr>
          <p:txBody>
            <a:bodyPr anchor="ctr"/>
            <a:lstStyle/>
            <a:p>
              <a:pPr algn="ctr"/>
              <a:endParaRPr lang="en-US" b="1">
                <a:solidFill>
                  <a:srgbClr val="000000"/>
                </a:solidFill>
                <a:latin typeface="Verdana" pitchFamily="34" charset="0"/>
              </a:endParaRPr>
            </a:p>
            <a:p>
              <a:pPr algn="ctr"/>
              <a:r>
                <a:rPr lang="en-US" sz="2800" b="1">
                  <a:solidFill>
                    <a:srgbClr val="000000"/>
                  </a:solidFill>
                  <a:latin typeface="Calibri" pitchFamily="34" charset="0"/>
                </a:rPr>
                <a:t>WIC</a:t>
              </a:r>
            </a:p>
            <a:p>
              <a:pPr algn="ctr"/>
              <a:endParaRPr lang="en-US"/>
            </a:p>
          </p:txBody>
        </p:sp>
        <p:sp>
          <p:nvSpPr>
            <p:cNvPr id="13321" name="AutoShape 8"/>
            <p:cNvSpPr>
              <a:spLocks noChangeArrowheads="1"/>
            </p:cNvSpPr>
            <p:nvPr/>
          </p:nvSpPr>
          <p:spPr bwMode="auto">
            <a:xfrm>
              <a:off x="111589629" y="109323554"/>
              <a:ext cx="1988820" cy="914400"/>
            </a:xfrm>
            <a:prstGeom prst="flowChartProcess">
              <a:avLst/>
            </a:prstGeom>
            <a:solidFill>
              <a:srgbClr val="FFFF00"/>
            </a:solidFill>
            <a:ln w="9525" algn="ctr">
              <a:solidFill>
                <a:srgbClr val="000000"/>
              </a:solidFill>
              <a:miter lim="800000"/>
              <a:headEnd/>
              <a:tailEnd/>
            </a:ln>
          </p:spPr>
          <p:txBody>
            <a:bodyPr anchor="ctr"/>
            <a:lstStyle/>
            <a:p>
              <a:pPr algn="ctr"/>
              <a:endParaRPr lang="en-US" sz="2000" b="1">
                <a:solidFill>
                  <a:srgbClr val="000000"/>
                </a:solidFill>
                <a:latin typeface="Verdana" pitchFamily="34" charset="0"/>
              </a:endParaRPr>
            </a:p>
            <a:p>
              <a:pPr algn="ctr"/>
              <a:r>
                <a:rPr lang="en-US" sz="2800" b="1">
                  <a:solidFill>
                    <a:srgbClr val="000000"/>
                  </a:solidFill>
                  <a:latin typeface="Calibri" pitchFamily="34" charset="0"/>
                </a:rPr>
                <a:t>Schools</a:t>
              </a:r>
            </a:p>
            <a:p>
              <a:pPr algn="ctr"/>
              <a:endParaRPr lang="en-US"/>
            </a:p>
          </p:txBody>
        </p:sp>
        <p:sp>
          <p:nvSpPr>
            <p:cNvPr id="13322" name="AutoShape 9"/>
            <p:cNvSpPr>
              <a:spLocks noChangeArrowheads="1"/>
            </p:cNvSpPr>
            <p:nvPr/>
          </p:nvSpPr>
          <p:spPr bwMode="auto">
            <a:xfrm>
              <a:off x="111589629" y="110261400"/>
              <a:ext cx="1988820" cy="876300"/>
            </a:xfrm>
            <a:prstGeom prst="flowChartProcess">
              <a:avLst/>
            </a:prstGeom>
            <a:solidFill>
              <a:srgbClr val="66FF33"/>
            </a:solidFill>
            <a:ln w="9525" algn="ctr">
              <a:solidFill>
                <a:srgbClr val="000000"/>
              </a:solidFill>
              <a:miter lim="800000"/>
              <a:headEnd/>
              <a:tailEnd/>
            </a:ln>
          </p:spPr>
          <p:txBody>
            <a:bodyPr anchor="ctr"/>
            <a:lstStyle/>
            <a:p>
              <a:pPr algn="ctr"/>
              <a:r>
                <a:rPr lang="en-US" sz="2800" b="1">
                  <a:solidFill>
                    <a:srgbClr val="000000"/>
                  </a:solidFill>
                  <a:latin typeface="Calibri" pitchFamily="34" charset="0"/>
                </a:rPr>
                <a:t>Parents</a:t>
              </a:r>
              <a:endParaRPr lang="en-US" sz="2800">
                <a:latin typeface="Calibri" pitchFamily="34" charset="0"/>
              </a:endParaRPr>
            </a:p>
          </p:txBody>
        </p:sp>
        <p:cxnSp>
          <p:nvCxnSpPr>
            <p:cNvPr id="13324" name="AutoShape 11"/>
            <p:cNvCxnSpPr>
              <a:cxnSpLocks noChangeShapeType="1"/>
            </p:cNvCxnSpPr>
            <p:nvPr/>
          </p:nvCxnSpPr>
          <p:spPr bwMode="auto">
            <a:xfrm rot="5400000" flipH="1" flipV="1">
              <a:off x="110502001" y="109283370"/>
              <a:ext cx="1443568" cy="656428"/>
            </a:xfrm>
            <a:prstGeom prst="bentConnector2">
              <a:avLst/>
            </a:prstGeom>
            <a:noFill/>
            <a:ln w="9525" algn="ctr">
              <a:solidFill>
                <a:srgbClr val="000000"/>
              </a:solidFill>
              <a:miter lim="800000"/>
              <a:headEnd/>
              <a:tailEnd type="triangle" w="lg" len="lg"/>
            </a:ln>
          </p:spPr>
        </p:cxnSp>
        <p:sp>
          <p:nvSpPr>
            <p:cNvPr id="13326" name="AutoShape 13"/>
            <p:cNvSpPr>
              <a:spLocks noChangeArrowheads="1"/>
            </p:cNvSpPr>
            <p:nvPr/>
          </p:nvSpPr>
          <p:spPr bwMode="auto">
            <a:xfrm>
              <a:off x="106794304" y="108699301"/>
              <a:ext cx="2583672" cy="3467100"/>
            </a:xfrm>
            <a:prstGeom prst="flowChartAlternateProcess">
              <a:avLst/>
            </a:prstGeom>
            <a:gradFill rotWithShape="1">
              <a:gsLst>
                <a:gs pos="0">
                  <a:srgbClr val="CCFFFF"/>
                </a:gs>
                <a:gs pos="100000">
                  <a:srgbClr val="3FFFFF"/>
                </a:gs>
              </a:gsLst>
              <a:path path="shape">
                <a:fillToRect l="50000" t="50000" r="50000" b="50000"/>
              </a:path>
            </a:gradFill>
            <a:ln w="19050" algn="ctr">
              <a:solidFill>
                <a:srgbClr val="000000"/>
              </a:solidFill>
              <a:miter lim="800000"/>
              <a:headEnd/>
              <a:tailEnd/>
            </a:ln>
          </p:spPr>
          <p:txBody>
            <a:bodyPr anchor="ctr"/>
            <a:lstStyle/>
            <a:p>
              <a:pPr algn="ctr"/>
              <a:r>
                <a:rPr lang="en-US" b="1">
                  <a:solidFill>
                    <a:srgbClr val="000000"/>
                  </a:solidFill>
                  <a:latin typeface="Calibri" pitchFamily="34" charset="0"/>
                </a:rPr>
                <a:t>Your </a:t>
              </a:r>
            </a:p>
            <a:p>
              <a:pPr algn="ctr"/>
              <a:r>
                <a:rPr lang="en-US" b="1">
                  <a:solidFill>
                    <a:srgbClr val="000000"/>
                  </a:solidFill>
                  <a:latin typeface="Calibri" pitchFamily="34" charset="0"/>
                </a:rPr>
                <a:t>Measurements</a:t>
              </a:r>
            </a:p>
            <a:p>
              <a:pPr algn="ctr"/>
              <a:endParaRPr lang="en-US">
                <a:solidFill>
                  <a:srgbClr val="000000"/>
                </a:solidFill>
                <a:latin typeface="Verdana" pitchFamily="34" charset="0"/>
              </a:endParaRPr>
            </a:p>
            <a:p>
              <a:pPr>
                <a:buSzPts val="1800"/>
                <a:buFont typeface="Verdana" pitchFamily="34" charset="0"/>
                <a:buChar char="•"/>
              </a:pPr>
              <a:r>
                <a:rPr lang="en-US">
                  <a:solidFill>
                    <a:srgbClr val="000000"/>
                  </a:solidFill>
                  <a:latin typeface="Calibri" pitchFamily="34" charset="0"/>
                </a:rPr>
                <a:t> </a:t>
              </a:r>
              <a:r>
                <a:rPr lang="en-US" b="1">
                  <a:solidFill>
                    <a:srgbClr val="000000"/>
                  </a:solidFill>
                  <a:latin typeface="Calibri" pitchFamily="34" charset="0"/>
                </a:rPr>
                <a:t>Weight</a:t>
              </a:r>
            </a:p>
            <a:p>
              <a:pPr>
                <a:buSzPts val="1800"/>
                <a:buFont typeface="Verdana" pitchFamily="34" charset="0"/>
                <a:buChar char="•"/>
              </a:pPr>
              <a:r>
                <a:rPr lang="en-US" b="1">
                  <a:solidFill>
                    <a:srgbClr val="000000"/>
                  </a:solidFill>
                  <a:latin typeface="Calibri" pitchFamily="34" charset="0"/>
                </a:rPr>
                <a:t> Height</a:t>
              </a:r>
            </a:p>
            <a:p>
              <a:pPr>
                <a:buSzPts val="1800"/>
                <a:buFont typeface="Verdana" pitchFamily="34" charset="0"/>
                <a:buChar char="•"/>
              </a:pPr>
              <a:r>
                <a:rPr lang="en-US" b="1">
                  <a:solidFill>
                    <a:srgbClr val="000000"/>
                  </a:solidFill>
                  <a:latin typeface="Calibri" pitchFamily="34" charset="0"/>
                </a:rPr>
                <a:t> Age</a:t>
              </a:r>
            </a:p>
            <a:p>
              <a:pPr>
                <a:buSzPts val="1800"/>
                <a:buFont typeface="Verdana" pitchFamily="34" charset="0"/>
                <a:buChar char="•"/>
              </a:pPr>
              <a:r>
                <a:rPr lang="en-US" b="1">
                  <a:solidFill>
                    <a:srgbClr val="000000"/>
                  </a:solidFill>
                  <a:latin typeface="Calibri" pitchFamily="34" charset="0"/>
                </a:rPr>
                <a:t> BMI</a:t>
              </a:r>
            </a:p>
            <a:p>
              <a:pPr algn="ctr"/>
              <a:endParaRPr lang="en-US"/>
            </a:p>
          </p:txBody>
        </p:sp>
        <p:cxnSp>
          <p:nvCxnSpPr>
            <p:cNvPr id="13327" name="AutoShape 15"/>
            <p:cNvCxnSpPr>
              <a:cxnSpLocks noChangeShapeType="1"/>
              <a:stCxn id="13326" idx="3"/>
            </p:cNvCxnSpPr>
            <p:nvPr/>
          </p:nvCxnSpPr>
          <p:spPr bwMode="auto">
            <a:xfrm flipV="1">
              <a:off x="109377976" y="110390519"/>
              <a:ext cx="268652" cy="42332"/>
            </a:xfrm>
            <a:prstGeom prst="straightConnector1">
              <a:avLst/>
            </a:prstGeom>
            <a:noFill/>
            <a:ln w="9525" algn="ctr">
              <a:solidFill>
                <a:srgbClr val="000000"/>
              </a:solidFill>
              <a:round/>
              <a:headEnd/>
              <a:tailEnd type="triangle" w="lg" len="lg"/>
            </a:ln>
          </p:spPr>
        </p:cxnSp>
        <p:sp>
          <p:nvSpPr>
            <p:cNvPr id="13328" name="Line 16"/>
            <p:cNvSpPr>
              <a:spLocks noChangeShapeType="1"/>
            </p:cNvSpPr>
            <p:nvPr/>
          </p:nvSpPr>
          <p:spPr bwMode="auto">
            <a:xfrm flipH="1">
              <a:off x="111211053" y="107823000"/>
              <a:ext cx="2848" cy="1028700"/>
            </a:xfrm>
            <a:prstGeom prst="line">
              <a:avLst/>
            </a:prstGeom>
            <a:noFill/>
            <a:ln w="9525">
              <a:solidFill>
                <a:srgbClr val="000000"/>
              </a:solidFill>
              <a:round/>
              <a:headEnd/>
              <a:tailEnd/>
            </a:ln>
          </p:spPr>
          <p:txBody>
            <a:bodyPr lIns="36576" tIns="36576" rIns="36576" bIns="36576"/>
            <a:lstStyle/>
            <a:p>
              <a:endParaRPr lang="en-US"/>
            </a:p>
          </p:txBody>
        </p:sp>
        <p:sp>
          <p:nvSpPr>
            <p:cNvPr id="13329" name="Line 17"/>
            <p:cNvSpPr>
              <a:spLocks noChangeShapeType="1"/>
            </p:cNvSpPr>
            <p:nvPr/>
          </p:nvSpPr>
          <p:spPr bwMode="auto">
            <a:xfrm>
              <a:off x="111211053" y="107828862"/>
              <a:ext cx="342900" cy="0"/>
            </a:xfrm>
            <a:prstGeom prst="line">
              <a:avLst/>
            </a:prstGeom>
            <a:noFill/>
            <a:ln w="9525">
              <a:solidFill>
                <a:srgbClr val="000000"/>
              </a:solidFill>
              <a:round/>
              <a:headEnd/>
              <a:tailEnd type="triangle" w="lg" len="lg"/>
            </a:ln>
          </p:spPr>
          <p:txBody>
            <a:bodyPr lIns="36576" tIns="36576" rIns="36576" bIns="36576"/>
            <a:lstStyle/>
            <a:p>
              <a:endParaRPr lang="en-US"/>
            </a:p>
          </p:txBody>
        </p:sp>
        <p:sp>
          <p:nvSpPr>
            <p:cNvPr id="13330" name="AutoShape 18"/>
            <p:cNvSpPr>
              <a:spLocks noChangeArrowheads="1"/>
            </p:cNvSpPr>
            <p:nvPr/>
          </p:nvSpPr>
          <p:spPr bwMode="auto">
            <a:xfrm>
              <a:off x="111589634" y="107518200"/>
              <a:ext cx="1988820" cy="914400"/>
            </a:xfrm>
            <a:prstGeom prst="flowChartProcess">
              <a:avLst/>
            </a:prstGeom>
            <a:solidFill>
              <a:srgbClr val="66FF33"/>
            </a:solidFill>
            <a:ln w="9525" algn="ctr">
              <a:solidFill>
                <a:srgbClr val="000000"/>
              </a:solidFill>
              <a:miter lim="800000"/>
              <a:headEnd/>
              <a:tailEnd/>
            </a:ln>
          </p:spPr>
          <p:txBody>
            <a:bodyPr anchor="ctr"/>
            <a:lstStyle/>
            <a:p>
              <a:pPr algn="ctr"/>
              <a:r>
                <a:rPr lang="en-US" sz="2800" b="1">
                  <a:solidFill>
                    <a:srgbClr val="000000"/>
                  </a:solidFill>
                  <a:latin typeface="Calibri" pitchFamily="34" charset="0"/>
                </a:rPr>
                <a:t>HeadStart</a:t>
              </a:r>
              <a:endParaRPr lang="en-US" sz="2800">
                <a:latin typeface="Calibri" pitchFamily="34" charset="0"/>
              </a:endParaRPr>
            </a:p>
          </p:txBody>
        </p:sp>
      </p:grpSp>
      <p:pic>
        <p:nvPicPr>
          <p:cNvPr id="13316" name="Picture 18" descr="childheight.JPG"/>
          <p:cNvPicPr>
            <a:picLocks noChangeAspect="1"/>
          </p:cNvPicPr>
          <p:nvPr/>
        </p:nvPicPr>
        <p:blipFill>
          <a:blip r:embed="rId3" cstate="print"/>
          <a:srcRect/>
          <a:stretch>
            <a:fillRect/>
          </a:stretch>
        </p:blipFill>
        <p:spPr bwMode="auto">
          <a:xfrm>
            <a:off x="2057400" y="4267200"/>
            <a:ext cx="1214438" cy="1981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600200"/>
            <a:ext cx="8305800" cy="4735513"/>
          </a:xfrm>
          <a:prstGeom prst="rect">
            <a:avLst/>
          </a:prstGeom>
          <a:noFill/>
          <a:ln w="9525">
            <a:noFill/>
            <a:miter lim="800000"/>
            <a:headEnd/>
            <a:tailEnd/>
          </a:ln>
        </p:spPr>
        <p:txBody>
          <a:bodyPr>
            <a:spAutoFit/>
          </a:bodyPr>
          <a:lstStyle/>
          <a:p>
            <a:pPr>
              <a:spcBef>
                <a:spcPct val="30000"/>
              </a:spcBef>
            </a:pPr>
            <a:endParaRPr lang="en-US">
              <a:latin typeface="Verdana" pitchFamily="34" charset="0"/>
            </a:endParaRPr>
          </a:p>
          <a:p>
            <a:r>
              <a:rPr lang="en-US" sz="4000" b="1">
                <a:solidFill>
                  <a:srgbClr val="7D9263"/>
                </a:solidFill>
                <a:latin typeface="Calibri" pitchFamily="34" charset="0"/>
              </a:rPr>
              <a:t>What challenges </a:t>
            </a:r>
          </a:p>
          <a:p>
            <a:r>
              <a:rPr lang="en-US" sz="4000" b="1">
                <a:solidFill>
                  <a:srgbClr val="7D9263"/>
                </a:solidFill>
                <a:latin typeface="Calibri" pitchFamily="34" charset="0"/>
              </a:rPr>
              <a:t>  do you face?</a:t>
            </a:r>
          </a:p>
          <a:p>
            <a:pPr>
              <a:spcBef>
                <a:spcPct val="30000"/>
              </a:spcBef>
            </a:pPr>
            <a:endParaRPr lang="en-US" sz="3600" b="1">
              <a:solidFill>
                <a:srgbClr val="7D9263"/>
              </a:solidFill>
              <a:latin typeface="Constantia" pitchFamily="18" charset="0"/>
            </a:endParaRPr>
          </a:p>
          <a:p>
            <a:pPr>
              <a:spcBef>
                <a:spcPct val="30000"/>
              </a:spcBef>
            </a:pPr>
            <a:endParaRPr lang="en-US" sz="2000" b="1">
              <a:solidFill>
                <a:srgbClr val="7D9263"/>
              </a:solidFill>
              <a:latin typeface="Constantia" pitchFamily="18" charset="0"/>
            </a:endParaRPr>
          </a:p>
          <a:p>
            <a:r>
              <a:rPr lang="en-US" sz="4000" b="1">
                <a:solidFill>
                  <a:srgbClr val="7D9263"/>
                </a:solidFill>
                <a:latin typeface="Calibri" pitchFamily="34" charset="0"/>
              </a:rPr>
              <a:t>How do you handle them?</a:t>
            </a:r>
          </a:p>
          <a:p>
            <a:pPr>
              <a:spcBef>
                <a:spcPct val="30000"/>
              </a:spcBef>
            </a:pPr>
            <a:endParaRPr lang="en-US" sz="3600">
              <a:latin typeface="Verdana" pitchFamily="34" charset="0"/>
            </a:endParaRPr>
          </a:p>
          <a:p>
            <a:pPr>
              <a:spcBef>
                <a:spcPct val="30000"/>
              </a:spcBef>
            </a:pPr>
            <a:endParaRPr lang="en-US" sz="3600">
              <a:latin typeface="Verdana" pitchFamily="34" charset="0"/>
            </a:endParaRPr>
          </a:p>
        </p:txBody>
      </p:sp>
      <p:pic>
        <p:nvPicPr>
          <p:cNvPr id="21507" name="Picture 3" descr="MCBS01890_0000[1]"/>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rot="1821651">
            <a:off x="3092063" y="2950067"/>
            <a:ext cx="785813" cy="990600"/>
          </a:xfrm>
          <a:prstGeom prst="rect">
            <a:avLst/>
          </a:prstGeom>
          <a:noFill/>
          <a:ln w="9525">
            <a:noFill/>
            <a:miter lim="800000"/>
            <a:headEnd/>
            <a:tailEnd/>
          </a:ln>
        </p:spPr>
      </p:pic>
      <p:pic>
        <p:nvPicPr>
          <p:cNvPr id="21508" name="Picture 4" descr="MCBS01890_0000[1]"/>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rot="13221489">
            <a:off x="1675031" y="5165756"/>
            <a:ext cx="785813" cy="990600"/>
          </a:xfrm>
          <a:prstGeom prst="rect">
            <a:avLst/>
          </a:prstGeom>
          <a:noFill/>
          <a:ln w="9525">
            <a:noFill/>
            <a:miter lim="800000"/>
            <a:headEnd/>
            <a:tailEnd/>
          </a:ln>
        </p:spPr>
      </p:pic>
      <p:pic>
        <p:nvPicPr>
          <p:cNvPr id="21509" name="Picture 5" descr="MCBS01890_0000[1]"/>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rot="7939686">
            <a:off x="6791043" y="5081699"/>
            <a:ext cx="785813" cy="990600"/>
          </a:xfrm>
          <a:prstGeom prst="rect">
            <a:avLst/>
          </a:prstGeom>
          <a:noFill/>
          <a:ln w="9525">
            <a:noFill/>
            <a:miter lim="800000"/>
            <a:headEnd/>
            <a:tailEnd/>
          </a:ln>
        </p:spPr>
      </p:pic>
      <p:pic>
        <p:nvPicPr>
          <p:cNvPr id="21510" name="Picture 6" descr="MCBS01890_0000[1]"/>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rot="-1781272">
            <a:off x="1524000" y="609600"/>
            <a:ext cx="785813" cy="990600"/>
          </a:xfrm>
          <a:prstGeom prst="rect">
            <a:avLst/>
          </a:prstGeom>
          <a:noFill/>
          <a:ln w="9525">
            <a:noFill/>
            <a:miter lim="800000"/>
            <a:headEnd/>
            <a:tailEnd/>
          </a:ln>
        </p:spPr>
      </p:pic>
      <p:pic>
        <p:nvPicPr>
          <p:cNvPr id="9" name="Picture 4" descr="WeighMeasure-52.jpg"/>
          <p:cNvPicPr>
            <a:picLocks noChangeAspect="1"/>
          </p:cNvPicPr>
          <p:nvPr/>
        </p:nvPicPr>
        <p:blipFill>
          <a:blip r:embed="rId4" cstate="print"/>
          <a:srcRect/>
          <a:stretch>
            <a:fillRect/>
          </a:stretch>
        </p:blipFill>
        <p:spPr bwMode="auto">
          <a:xfrm>
            <a:off x="4267200" y="685800"/>
            <a:ext cx="4286250" cy="3214688"/>
          </a:xfrm>
          <a:prstGeom prst="rect">
            <a:avLst/>
          </a:prstGeom>
          <a:noFill/>
          <a:ln w="19050">
            <a:solidFill>
              <a:schemeClr val="tx2">
                <a:lumMod val="50000"/>
              </a:schemeClr>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5"/>
          <p:cNvSpPr txBox="1">
            <a:spLocks noChangeArrowheads="1"/>
          </p:cNvSpPr>
          <p:nvPr/>
        </p:nvSpPr>
        <p:spPr bwMode="auto">
          <a:xfrm>
            <a:off x="304800" y="1524000"/>
            <a:ext cx="6781800" cy="3586163"/>
          </a:xfrm>
          <a:prstGeom prst="rect">
            <a:avLst/>
          </a:prstGeom>
          <a:noFill/>
          <a:ln w="9525">
            <a:noFill/>
            <a:miter lim="800000"/>
            <a:headEnd/>
            <a:tailEnd/>
          </a:ln>
        </p:spPr>
        <p:txBody>
          <a:bodyPr>
            <a:spAutoFit/>
          </a:bodyPr>
          <a:lstStyle/>
          <a:p>
            <a:pPr>
              <a:spcAft>
                <a:spcPts val="1800"/>
              </a:spcAft>
              <a:buClr>
                <a:schemeClr val="accent2"/>
              </a:buClr>
              <a:defRPr/>
            </a:pPr>
            <a:r>
              <a:rPr lang="en-US" sz="3200" b="1" dirty="0">
                <a:solidFill>
                  <a:schemeClr val="accent1">
                    <a:lumMod val="75000"/>
                  </a:schemeClr>
                </a:solidFill>
                <a:latin typeface="Calibri" pitchFamily="34" charset="0"/>
              </a:rPr>
              <a:t>Use a private area or exam room for the following:</a:t>
            </a:r>
          </a:p>
          <a:p>
            <a:pPr>
              <a:spcAft>
                <a:spcPts val="1200"/>
              </a:spcAft>
              <a:buClr>
                <a:schemeClr val="accent2"/>
              </a:buClr>
              <a:buFont typeface="Wingdings" pitchFamily="2" charset="2"/>
              <a:buChar char="§"/>
              <a:defRPr/>
            </a:pPr>
            <a:r>
              <a:rPr lang="en-US" sz="3200" dirty="0">
                <a:solidFill>
                  <a:schemeClr val="accent1">
                    <a:lumMod val="75000"/>
                  </a:schemeClr>
                </a:solidFill>
                <a:latin typeface="Calibri" pitchFamily="34" charset="0"/>
              </a:rPr>
              <a:t>  Removal of clothing and</a:t>
            </a:r>
            <a:br>
              <a:rPr lang="en-US" sz="3200" dirty="0">
                <a:solidFill>
                  <a:schemeClr val="accent1">
                    <a:lumMod val="75000"/>
                  </a:schemeClr>
                </a:solidFill>
                <a:latin typeface="Calibri" pitchFamily="34" charset="0"/>
              </a:rPr>
            </a:br>
            <a:r>
              <a:rPr lang="en-US" sz="3200" dirty="0">
                <a:solidFill>
                  <a:schemeClr val="accent1">
                    <a:lumMod val="75000"/>
                  </a:schemeClr>
                </a:solidFill>
                <a:latin typeface="Calibri" pitchFamily="34" charset="0"/>
              </a:rPr>
              <a:t>    donning gown</a:t>
            </a:r>
          </a:p>
          <a:p>
            <a:pPr>
              <a:spcAft>
                <a:spcPts val="1200"/>
              </a:spcAft>
              <a:buClr>
                <a:schemeClr val="accent2"/>
              </a:buClr>
              <a:buFont typeface="Wingdings" pitchFamily="2" charset="2"/>
              <a:buChar char="§"/>
              <a:defRPr/>
            </a:pPr>
            <a:r>
              <a:rPr lang="en-US" sz="3200" dirty="0">
                <a:solidFill>
                  <a:schemeClr val="accent1">
                    <a:lumMod val="75000"/>
                  </a:schemeClr>
                </a:solidFill>
                <a:latin typeface="Calibri" pitchFamily="34" charset="0"/>
              </a:rPr>
              <a:t>  Taking measurements</a:t>
            </a:r>
          </a:p>
          <a:p>
            <a:pPr>
              <a:spcAft>
                <a:spcPts val="1200"/>
              </a:spcAft>
              <a:buClr>
                <a:schemeClr val="accent2"/>
              </a:buClr>
              <a:buFont typeface="Wingdings" pitchFamily="2" charset="2"/>
              <a:buChar char="§"/>
              <a:defRPr/>
            </a:pPr>
            <a:r>
              <a:rPr lang="en-US" sz="3200" dirty="0">
                <a:solidFill>
                  <a:schemeClr val="accent1">
                    <a:lumMod val="75000"/>
                  </a:schemeClr>
                </a:solidFill>
                <a:latin typeface="Calibri" pitchFamily="34" charset="0"/>
              </a:rPr>
              <a:t>  Discussing results</a:t>
            </a:r>
          </a:p>
        </p:txBody>
      </p:sp>
      <p:pic>
        <p:nvPicPr>
          <p:cNvPr id="15365" name="Picture 5"/>
          <p:cNvPicPr>
            <a:picLocks noChangeAspect="1" noChangeArrowheads="1"/>
          </p:cNvPicPr>
          <p:nvPr/>
        </p:nvPicPr>
        <p:blipFill>
          <a:blip r:embed="rId3" cstate="print"/>
          <a:srcRect/>
          <a:stretch>
            <a:fillRect/>
          </a:stretch>
        </p:blipFill>
        <p:spPr bwMode="auto">
          <a:xfrm>
            <a:off x="6257925" y="2209800"/>
            <a:ext cx="2428875" cy="4267200"/>
          </a:xfrm>
          <a:prstGeom prst="rect">
            <a:avLst/>
          </a:prstGeom>
          <a:noFill/>
          <a:ln w="19050">
            <a:solidFill>
              <a:schemeClr val="tx2">
                <a:lumMod val="50000"/>
              </a:schemeClr>
            </a:solidFill>
            <a:miter lim="800000"/>
            <a:headEnd/>
            <a:tailEnd/>
          </a:ln>
          <a:effectLst/>
        </p:spPr>
      </p:pic>
      <p:sp>
        <p:nvSpPr>
          <p:cNvPr id="15364" name="Text Box 2"/>
          <p:cNvSpPr txBox="1">
            <a:spLocks noChangeArrowheads="1"/>
          </p:cNvSpPr>
          <p:nvPr/>
        </p:nvSpPr>
        <p:spPr bwMode="auto">
          <a:xfrm>
            <a:off x="609600" y="187325"/>
            <a:ext cx="8001000" cy="823913"/>
          </a:xfrm>
          <a:prstGeom prst="rect">
            <a:avLst/>
          </a:prstGeom>
          <a:noFill/>
          <a:ln w="9525">
            <a:noFill/>
            <a:miter lim="800000"/>
            <a:headEnd/>
            <a:tailEnd/>
          </a:ln>
        </p:spPr>
        <p:txBody>
          <a:bodyPr>
            <a:spAutoFit/>
          </a:bodyPr>
          <a:lstStyle/>
          <a:p>
            <a:pPr algn="ctr">
              <a:spcBef>
                <a:spcPct val="50000"/>
              </a:spcBef>
            </a:pPr>
            <a:r>
              <a:rPr lang="en-US" sz="4800" b="1">
                <a:solidFill>
                  <a:srgbClr val="7D9263"/>
                </a:solidFill>
                <a:latin typeface="Calibri" pitchFamily="34" charset="0"/>
              </a:rPr>
              <a:t>Respect Privacy</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30"/>
          <p:cNvSpPr txBox="1">
            <a:spLocks noChangeArrowheads="1"/>
          </p:cNvSpPr>
          <p:nvPr/>
        </p:nvSpPr>
        <p:spPr bwMode="auto">
          <a:xfrm>
            <a:off x="304800" y="381000"/>
            <a:ext cx="6172200" cy="6032500"/>
          </a:xfrm>
          <a:prstGeom prst="rect">
            <a:avLst/>
          </a:prstGeom>
          <a:noFill/>
          <a:ln w="9525">
            <a:noFill/>
            <a:miter lim="800000"/>
            <a:headEnd/>
            <a:tailEnd/>
          </a:ln>
        </p:spPr>
        <p:txBody>
          <a:bodyPr>
            <a:spAutoFit/>
          </a:bodyPr>
          <a:lstStyle/>
          <a:p>
            <a:pPr marL="342900" indent="-342900" algn="ctr">
              <a:spcBef>
                <a:spcPts val="0"/>
              </a:spcBef>
              <a:spcAft>
                <a:spcPts val="2400"/>
              </a:spcAft>
              <a:defRPr/>
            </a:pPr>
            <a:r>
              <a:rPr lang="en-US" sz="4800" b="1" dirty="0">
                <a:solidFill>
                  <a:srgbClr val="7D9263"/>
                </a:solidFill>
                <a:latin typeface="Calibri" pitchFamily="34" charset="0"/>
              </a:rPr>
              <a:t>Before you begin:</a:t>
            </a:r>
          </a:p>
          <a:p>
            <a:pPr marL="457200" indent="-457200">
              <a:spcBef>
                <a:spcPts val="0"/>
              </a:spcBef>
              <a:spcAft>
                <a:spcPts val="1200"/>
              </a:spcAft>
              <a:buClr>
                <a:schemeClr val="accent2"/>
              </a:buClr>
              <a:buFont typeface="Constantia" pitchFamily="18" charset="0"/>
              <a:buAutoNum type="arabicPeriod"/>
              <a:defRPr/>
            </a:pPr>
            <a:r>
              <a:rPr lang="en-US" sz="3200" dirty="0">
                <a:solidFill>
                  <a:srgbClr val="7D9263"/>
                </a:solidFill>
                <a:latin typeface="Calibri" pitchFamily="34" charset="0"/>
              </a:rPr>
              <a:t>Determine equipment needed for infant and child</a:t>
            </a:r>
          </a:p>
          <a:p>
            <a:pPr marL="457200" indent="-457200">
              <a:spcBef>
                <a:spcPts val="0"/>
              </a:spcBef>
              <a:spcAft>
                <a:spcPts val="1200"/>
              </a:spcAft>
              <a:buClr>
                <a:schemeClr val="accent2"/>
              </a:buClr>
              <a:buFont typeface="Constantia" pitchFamily="18" charset="0"/>
              <a:buAutoNum type="arabicPeriod"/>
              <a:defRPr/>
            </a:pPr>
            <a:r>
              <a:rPr lang="en-US" sz="3200" dirty="0">
                <a:solidFill>
                  <a:srgbClr val="7D9263"/>
                </a:solidFill>
                <a:latin typeface="Calibri" pitchFamily="34" charset="0"/>
              </a:rPr>
              <a:t>Make sure equipment is clean, safe, and in good condition</a:t>
            </a:r>
          </a:p>
          <a:p>
            <a:pPr marL="457200" indent="-457200">
              <a:spcBef>
                <a:spcPts val="0"/>
              </a:spcBef>
              <a:spcAft>
                <a:spcPts val="1200"/>
              </a:spcAft>
              <a:buClr>
                <a:schemeClr val="accent2"/>
              </a:buClr>
              <a:buFont typeface="Constantia" pitchFamily="18" charset="0"/>
              <a:buAutoNum type="arabicPeriod"/>
              <a:defRPr/>
            </a:pPr>
            <a:r>
              <a:rPr lang="en-US" sz="3200" dirty="0">
                <a:solidFill>
                  <a:srgbClr val="7D9263"/>
                </a:solidFill>
                <a:latin typeface="Calibri" pitchFamily="34" charset="0"/>
              </a:rPr>
              <a:t>Using a balance scale?                Set to zero</a:t>
            </a:r>
          </a:p>
          <a:p>
            <a:pPr marL="457200" indent="-457200">
              <a:spcBef>
                <a:spcPts val="0"/>
              </a:spcBef>
              <a:spcAft>
                <a:spcPts val="1200"/>
              </a:spcAft>
              <a:buClr>
                <a:schemeClr val="accent2"/>
              </a:buClr>
              <a:buFont typeface="Constantia" pitchFamily="18" charset="0"/>
              <a:buAutoNum type="arabicPeriod"/>
              <a:defRPr/>
            </a:pPr>
            <a:r>
              <a:rPr lang="en-US" sz="3200" dirty="0">
                <a:solidFill>
                  <a:srgbClr val="7D9263"/>
                </a:solidFill>
                <a:latin typeface="Calibri" pitchFamily="34" charset="0"/>
              </a:rPr>
              <a:t>Using a digital scale?               Press the zero key to zero             the indicator</a:t>
            </a:r>
          </a:p>
        </p:txBody>
      </p:sp>
      <p:pic>
        <p:nvPicPr>
          <p:cNvPr id="16387" name="Picture 4" descr="WeighMeasure-18.jpg"/>
          <p:cNvPicPr>
            <a:picLocks noChangeAspect="1"/>
          </p:cNvPicPr>
          <p:nvPr/>
        </p:nvPicPr>
        <p:blipFill>
          <a:blip r:embed="rId3" cstate="print"/>
          <a:srcRect/>
          <a:stretch>
            <a:fillRect/>
          </a:stretch>
        </p:blipFill>
        <p:spPr bwMode="auto">
          <a:xfrm>
            <a:off x="6400800" y="323850"/>
            <a:ext cx="2249488" cy="3562350"/>
          </a:xfrm>
          <a:prstGeom prst="rect">
            <a:avLst/>
          </a:prstGeom>
          <a:noFill/>
          <a:ln w="19050">
            <a:solidFill>
              <a:schemeClr val="tx2">
                <a:lumMod val="50000"/>
              </a:schemeClr>
            </a:solidFill>
            <a:miter lim="800000"/>
            <a:headEnd/>
            <a:tailEnd/>
          </a:ln>
        </p:spPr>
      </p:pic>
      <p:pic>
        <p:nvPicPr>
          <p:cNvPr id="16388" name="Picture 5" descr="WeighMeasure-13.jpg"/>
          <p:cNvPicPr>
            <a:picLocks noChangeAspect="1"/>
          </p:cNvPicPr>
          <p:nvPr/>
        </p:nvPicPr>
        <p:blipFill>
          <a:blip r:embed="rId4" cstate="print"/>
          <a:srcRect/>
          <a:stretch>
            <a:fillRect/>
          </a:stretch>
        </p:blipFill>
        <p:spPr bwMode="auto">
          <a:xfrm>
            <a:off x="5486400" y="4114800"/>
            <a:ext cx="3200400" cy="2400300"/>
          </a:xfrm>
          <a:prstGeom prst="rect">
            <a:avLst/>
          </a:prstGeom>
          <a:noFill/>
          <a:ln w="19050">
            <a:solidFill>
              <a:schemeClr val="tx2">
                <a:lumMod val="50000"/>
              </a:schemeClr>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5">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10836</TotalTime>
  <Words>2802</Words>
  <Application>Microsoft Office PowerPoint</Application>
  <PresentationFormat>On-screen Show (4:3)</PresentationFormat>
  <Paragraphs>368</Paragraphs>
  <Slides>30</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Constantia</vt:lpstr>
      <vt:lpstr>Times New Roman</vt:lpstr>
      <vt:lpstr>Verdana</vt:lpstr>
      <vt:lpstr>Wingdings</vt:lpstr>
      <vt:lpstr>Wingdings 2</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NSC Anthropometry 10 03 07</dc:title>
  <dc:subject>How to Accurately Weigh and Measure Children</dc:subject>
  <dc:creator>EHernandez</dc:creator>
  <cp:keywords>CHDP,CMS</cp:keywords>
  <cp:lastModifiedBy>Parvaneh Lalezari</cp:lastModifiedBy>
  <cp:revision>555</cp:revision>
  <cp:lastPrinted>2017-05-24T21:29:20Z</cp:lastPrinted>
  <dcterms:created xsi:type="dcterms:W3CDTF">2007-02-07T16:55:27Z</dcterms:created>
  <dcterms:modified xsi:type="dcterms:W3CDTF">2021-04-28T16:13:40Z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ender">
    <vt:lpwstr/>
  </property>
  <property fmtid="{D5CDD505-2E9C-101B-9397-08002B2CF9AE}" pid="3" name="TAGEthnicity">
    <vt:lpwstr/>
  </property>
  <property fmtid="{D5CDD505-2E9C-101B-9397-08002B2CF9AE}" pid="4" name="PublishingContactName">
    <vt:lpwstr>CMS</vt:lpwstr>
  </property>
  <property fmtid="{D5CDD505-2E9C-101B-9397-08002B2CF9AE}" pid="5" name="ContentType">
    <vt:lpwstr>DHCS Document</vt:lpwstr>
  </property>
  <property fmtid="{D5CDD505-2E9C-101B-9397-08002B2CF9AE}" pid="6" name="Abstract">
    <vt:lpwstr>How to Accurately Weigh and Measure Children</vt:lpwstr>
  </property>
  <property fmtid="{D5CDD505-2E9C-101B-9397-08002B2CF9AE}" pid="7" name="TAGBusPart">
    <vt:lpwstr/>
  </property>
  <property fmtid="{D5CDD505-2E9C-101B-9397-08002B2CF9AE}" pid="8" name="Topics">
    <vt:lpwstr>17;#</vt:lpwstr>
  </property>
  <property fmtid="{D5CDD505-2E9C-101B-9397-08002B2CF9AE}" pid="9" name="Language">
    <vt:lpwstr>English</vt:lpwstr>
  </property>
  <property fmtid="{D5CDD505-2E9C-101B-9397-08002B2CF9AE}" pid="10" name="Organization">
    <vt:lpwstr>21</vt:lpwstr>
  </property>
  <property fmtid="{D5CDD505-2E9C-101B-9397-08002B2CF9AE}" pid="11" name="Reading Level">
    <vt:lpwstr/>
  </property>
  <property fmtid="{D5CDD505-2E9C-101B-9397-08002B2CF9AE}" pid="12" name="TAGAge">
    <vt:lpwstr/>
  </property>
  <property fmtid="{D5CDD505-2E9C-101B-9397-08002B2CF9AE}" pid="13" name="display_urn:schemas-microsoft-com:office:office#Editor">
    <vt:lpwstr>System Account</vt:lpwstr>
  </property>
  <property fmtid="{D5CDD505-2E9C-101B-9397-08002B2CF9AE}" pid="14" name="xd_Signature">
    <vt:lpwstr/>
  </property>
  <property fmtid="{D5CDD505-2E9C-101B-9397-08002B2CF9AE}" pid="15" name="TemplateUrl">
    <vt:lpwstr/>
  </property>
  <property fmtid="{D5CDD505-2E9C-101B-9397-08002B2CF9AE}" pid="16" name="xd_ProgID">
    <vt:lpwstr/>
  </property>
  <property fmtid="{D5CDD505-2E9C-101B-9397-08002B2CF9AE}" pid="17" name="PublishingStartDate">
    <vt:lpwstr/>
  </property>
  <property fmtid="{D5CDD505-2E9C-101B-9397-08002B2CF9AE}" pid="18" name="PublishingExpirationDate">
    <vt:lpwstr/>
  </property>
  <property fmtid="{D5CDD505-2E9C-101B-9397-08002B2CF9AE}" pid="19" name="display_urn:schemas-microsoft-com:office:office#Author">
    <vt:lpwstr>System Account</vt:lpwstr>
  </property>
  <property fmtid="{D5CDD505-2E9C-101B-9397-08002B2CF9AE}" pid="20" name="_SourceUrl">
    <vt:lpwstr/>
  </property>
</Properties>
</file>